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70" r:id="rId3"/>
    <p:sldId id="269" r:id="rId4"/>
    <p:sldId id="271" r:id="rId5"/>
    <p:sldId id="272" r:id="rId6"/>
    <p:sldId id="273" r:id="rId7"/>
    <p:sldId id="274" r:id="rId8"/>
    <p:sldId id="275" r:id="rId9"/>
    <p:sldId id="276" r:id="rId10"/>
    <p:sldId id="27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3" autoAdjust="0"/>
    <p:restoredTop sz="94660"/>
  </p:normalViewPr>
  <p:slideViewPr>
    <p:cSldViewPr snapToGrid="0">
      <p:cViewPr varScale="1">
        <p:scale>
          <a:sx n="77" d="100"/>
          <a:sy n="77" d="100"/>
        </p:scale>
        <p:origin x="96" y="11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4B329F-A37B-422D-BE62-19129B629012}" type="datetimeFigureOut">
              <a:rPr lang="en-US" smtClean="0"/>
              <a:t>3/20/2019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906581-219F-4377-8DF7-7C66A91F5BCB}" type="slidenum">
              <a:rPr lang="en-US" smtClean="0"/>
              <a:t>‹#›</a:t>
            </a:fld>
            <a:endParaRPr lang="en-US"/>
          </a:p>
        </p:txBody>
      </p:sp>
    </p:spTree>
    <p:extLst>
      <p:ext uri="{BB962C8B-B14F-4D97-AF65-F5344CB8AC3E}">
        <p14:creationId xmlns:p14="http://schemas.microsoft.com/office/powerpoint/2010/main" val="1628274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2</a:t>
            </a:fld>
            <a:endParaRPr lang="en-US"/>
          </a:p>
        </p:txBody>
      </p:sp>
    </p:spTree>
    <p:extLst>
      <p:ext uri="{BB962C8B-B14F-4D97-AF65-F5344CB8AC3E}">
        <p14:creationId xmlns:p14="http://schemas.microsoft.com/office/powerpoint/2010/main" val="17958351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3</a:t>
            </a:fld>
            <a:endParaRPr lang="en-US"/>
          </a:p>
        </p:txBody>
      </p:sp>
    </p:spTree>
    <p:extLst>
      <p:ext uri="{BB962C8B-B14F-4D97-AF65-F5344CB8AC3E}">
        <p14:creationId xmlns:p14="http://schemas.microsoft.com/office/powerpoint/2010/main" val="2394994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4</a:t>
            </a:fld>
            <a:endParaRPr lang="en-US"/>
          </a:p>
        </p:txBody>
      </p:sp>
    </p:spTree>
    <p:extLst>
      <p:ext uri="{BB962C8B-B14F-4D97-AF65-F5344CB8AC3E}">
        <p14:creationId xmlns:p14="http://schemas.microsoft.com/office/powerpoint/2010/main" val="3998880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5</a:t>
            </a:fld>
            <a:endParaRPr lang="en-US"/>
          </a:p>
        </p:txBody>
      </p:sp>
    </p:spTree>
    <p:extLst>
      <p:ext uri="{BB962C8B-B14F-4D97-AF65-F5344CB8AC3E}">
        <p14:creationId xmlns:p14="http://schemas.microsoft.com/office/powerpoint/2010/main" val="11623460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6</a:t>
            </a:fld>
            <a:endParaRPr lang="en-US"/>
          </a:p>
        </p:txBody>
      </p:sp>
    </p:spTree>
    <p:extLst>
      <p:ext uri="{BB962C8B-B14F-4D97-AF65-F5344CB8AC3E}">
        <p14:creationId xmlns:p14="http://schemas.microsoft.com/office/powerpoint/2010/main" val="2844345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7</a:t>
            </a:fld>
            <a:endParaRPr lang="en-US"/>
          </a:p>
        </p:txBody>
      </p:sp>
    </p:spTree>
    <p:extLst>
      <p:ext uri="{BB962C8B-B14F-4D97-AF65-F5344CB8AC3E}">
        <p14:creationId xmlns:p14="http://schemas.microsoft.com/office/powerpoint/2010/main" val="25239306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8</a:t>
            </a:fld>
            <a:endParaRPr lang="en-US"/>
          </a:p>
        </p:txBody>
      </p:sp>
    </p:spTree>
    <p:extLst>
      <p:ext uri="{BB962C8B-B14F-4D97-AF65-F5344CB8AC3E}">
        <p14:creationId xmlns:p14="http://schemas.microsoft.com/office/powerpoint/2010/main" val="2847203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9</a:t>
            </a:fld>
            <a:endParaRPr lang="en-US"/>
          </a:p>
        </p:txBody>
      </p:sp>
    </p:spTree>
    <p:extLst>
      <p:ext uri="{BB962C8B-B14F-4D97-AF65-F5344CB8AC3E}">
        <p14:creationId xmlns:p14="http://schemas.microsoft.com/office/powerpoint/2010/main" val="15013568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10</a:t>
            </a:fld>
            <a:endParaRPr lang="en-US"/>
          </a:p>
        </p:txBody>
      </p:sp>
    </p:spTree>
    <p:extLst>
      <p:ext uri="{BB962C8B-B14F-4D97-AF65-F5344CB8AC3E}">
        <p14:creationId xmlns:p14="http://schemas.microsoft.com/office/powerpoint/2010/main" val="3593597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458B1B-8F6B-48EA-A9FA-C3D91C6CE098}" type="datetime1">
              <a:rPr lang="en-US" smtClean="0"/>
              <a:t>3/20/2019</a:t>
            </a:fld>
            <a:endParaRPr lang="en-US"/>
          </a:p>
        </p:txBody>
      </p:sp>
      <p:sp>
        <p:nvSpPr>
          <p:cNvPr id="5" name="Footer Placeholder 4"/>
          <p:cNvSpPr>
            <a:spLocks noGrp="1"/>
          </p:cNvSpPr>
          <p:nvPr>
            <p:ph type="ftr" sz="quarter" idx="11"/>
          </p:nvPr>
        </p:nvSpPr>
        <p:spPr/>
        <p:txBody>
          <a:bodyPr/>
          <a:lstStyle/>
          <a:p>
            <a:r>
              <a:rPr lang="en-US" smtClean="0"/>
              <a:t>POLI 421, Framing Public Policies</a:t>
            </a:r>
            <a:endParaRPr lang="en-US"/>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4074418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2EF177-4612-4A7C-8EB3-0BA8D82BA92B}" type="datetime1">
              <a:rPr lang="en-US" smtClean="0"/>
              <a:t>3/20/2019</a:t>
            </a:fld>
            <a:endParaRPr lang="en-US"/>
          </a:p>
        </p:txBody>
      </p:sp>
      <p:sp>
        <p:nvSpPr>
          <p:cNvPr id="5" name="Footer Placeholder 4"/>
          <p:cNvSpPr>
            <a:spLocks noGrp="1"/>
          </p:cNvSpPr>
          <p:nvPr>
            <p:ph type="ftr" sz="quarter" idx="11"/>
          </p:nvPr>
        </p:nvSpPr>
        <p:spPr/>
        <p:txBody>
          <a:bodyPr/>
          <a:lstStyle/>
          <a:p>
            <a:r>
              <a:rPr lang="en-US" smtClean="0"/>
              <a:t>POLI 421, Framing Public Policies</a:t>
            </a:r>
            <a:endParaRPr lang="en-US"/>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38624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A30856-0CFA-45AA-977B-013516DCECD3}" type="datetime1">
              <a:rPr lang="en-US" smtClean="0"/>
              <a:t>3/20/2019</a:t>
            </a:fld>
            <a:endParaRPr lang="en-US"/>
          </a:p>
        </p:txBody>
      </p:sp>
      <p:sp>
        <p:nvSpPr>
          <p:cNvPr id="5" name="Footer Placeholder 4"/>
          <p:cNvSpPr>
            <a:spLocks noGrp="1"/>
          </p:cNvSpPr>
          <p:nvPr>
            <p:ph type="ftr" sz="quarter" idx="11"/>
          </p:nvPr>
        </p:nvSpPr>
        <p:spPr/>
        <p:txBody>
          <a:bodyPr/>
          <a:lstStyle/>
          <a:p>
            <a:r>
              <a:rPr lang="en-US" smtClean="0"/>
              <a:t>POLI 421, Framing Public Policies</a:t>
            </a:r>
            <a:endParaRPr lang="en-US"/>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731033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0E25DC-B518-43BB-9A49-114D1544F5F4}" type="datetime1">
              <a:rPr lang="en-US" smtClean="0"/>
              <a:t>3/20/2019</a:t>
            </a:fld>
            <a:endParaRPr lang="en-US"/>
          </a:p>
        </p:txBody>
      </p:sp>
      <p:sp>
        <p:nvSpPr>
          <p:cNvPr id="5" name="Footer Placeholder 4"/>
          <p:cNvSpPr>
            <a:spLocks noGrp="1"/>
          </p:cNvSpPr>
          <p:nvPr>
            <p:ph type="ftr" sz="quarter" idx="11"/>
          </p:nvPr>
        </p:nvSpPr>
        <p:spPr/>
        <p:txBody>
          <a:bodyPr/>
          <a:lstStyle/>
          <a:p>
            <a:r>
              <a:rPr lang="en-US" smtClean="0"/>
              <a:t>POLI 421, Framing Public Policies</a:t>
            </a:r>
            <a:endParaRPr lang="en-US"/>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966792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88D9475-80C6-4654-88A0-083BF39BB5EB}" type="datetime1">
              <a:rPr lang="en-US" smtClean="0"/>
              <a:t>3/20/2019</a:t>
            </a:fld>
            <a:endParaRPr lang="en-US"/>
          </a:p>
        </p:txBody>
      </p:sp>
      <p:sp>
        <p:nvSpPr>
          <p:cNvPr id="5" name="Footer Placeholder 4"/>
          <p:cNvSpPr>
            <a:spLocks noGrp="1"/>
          </p:cNvSpPr>
          <p:nvPr>
            <p:ph type="ftr" sz="quarter" idx="11"/>
          </p:nvPr>
        </p:nvSpPr>
        <p:spPr/>
        <p:txBody>
          <a:bodyPr/>
          <a:lstStyle/>
          <a:p>
            <a:r>
              <a:rPr lang="en-US" smtClean="0"/>
              <a:t>POLI 421, Framing Public Policies</a:t>
            </a:r>
            <a:endParaRPr lang="en-US"/>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500115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FD411B-40AA-4AC5-A0AB-04F2A1C9CC45}" type="datetime1">
              <a:rPr lang="en-US" smtClean="0"/>
              <a:t>3/20/2019</a:t>
            </a:fld>
            <a:endParaRPr lang="en-US"/>
          </a:p>
        </p:txBody>
      </p:sp>
      <p:sp>
        <p:nvSpPr>
          <p:cNvPr id="6" name="Footer Placeholder 5"/>
          <p:cNvSpPr>
            <a:spLocks noGrp="1"/>
          </p:cNvSpPr>
          <p:nvPr>
            <p:ph type="ftr" sz="quarter" idx="11"/>
          </p:nvPr>
        </p:nvSpPr>
        <p:spPr/>
        <p:txBody>
          <a:bodyPr/>
          <a:lstStyle/>
          <a:p>
            <a:r>
              <a:rPr lang="en-US" smtClean="0"/>
              <a:t>POLI 421, Framing Public Policies</a:t>
            </a:r>
            <a:endParaRPr lang="en-US"/>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4057020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8B3DFF-562C-48EB-AD7C-62D85592E9C5}" type="datetime1">
              <a:rPr lang="en-US" smtClean="0"/>
              <a:t>3/20/2019</a:t>
            </a:fld>
            <a:endParaRPr lang="en-US"/>
          </a:p>
        </p:txBody>
      </p:sp>
      <p:sp>
        <p:nvSpPr>
          <p:cNvPr id="8" name="Footer Placeholder 7"/>
          <p:cNvSpPr>
            <a:spLocks noGrp="1"/>
          </p:cNvSpPr>
          <p:nvPr>
            <p:ph type="ftr" sz="quarter" idx="11"/>
          </p:nvPr>
        </p:nvSpPr>
        <p:spPr/>
        <p:txBody>
          <a:bodyPr/>
          <a:lstStyle/>
          <a:p>
            <a:r>
              <a:rPr lang="en-US" smtClean="0"/>
              <a:t>POLI 421, Framing Public Policies</a:t>
            </a:r>
            <a:endParaRPr lang="en-US"/>
          </a:p>
        </p:txBody>
      </p:sp>
      <p:sp>
        <p:nvSpPr>
          <p:cNvPr id="9" name="Slide Number Placeholder 8"/>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506528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A4252A-6074-4E4B-B38D-76ABDE46B1DD}" type="datetime1">
              <a:rPr lang="en-US" smtClean="0"/>
              <a:t>3/20/2019</a:t>
            </a:fld>
            <a:endParaRPr lang="en-US"/>
          </a:p>
        </p:txBody>
      </p:sp>
      <p:sp>
        <p:nvSpPr>
          <p:cNvPr id="4" name="Footer Placeholder 3"/>
          <p:cNvSpPr>
            <a:spLocks noGrp="1"/>
          </p:cNvSpPr>
          <p:nvPr>
            <p:ph type="ftr" sz="quarter" idx="11"/>
          </p:nvPr>
        </p:nvSpPr>
        <p:spPr/>
        <p:txBody>
          <a:bodyPr/>
          <a:lstStyle/>
          <a:p>
            <a:r>
              <a:rPr lang="en-US" smtClean="0"/>
              <a:t>POLI 421, Framing Public Policies</a:t>
            </a:r>
            <a:endParaRPr lang="en-US"/>
          </a:p>
        </p:txBody>
      </p:sp>
      <p:sp>
        <p:nvSpPr>
          <p:cNvPr id="5" name="Slide Number Placeholder 4"/>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662032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3E775F-4D37-4F60-AE62-B3AF3C57749C}" type="datetime1">
              <a:rPr lang="en-US" smtClean="0"/>
              <a:t>3/20/2019</a:t>
            </a:fld>
            <a:endParaRPr lang="en-US"/>
          </a:p>
        </p:txBody>
      </p:sp>
      <p:sp>
        <p:nvSpPr>
          <p:cNvPr id="3" name="Footer Placeholder 2"/>
          <p:cNvSpPr>
            <a:spLocks noGrp="1"/>
          </p:cNvSpPr>
          <p:nvPr>
            <p:ph type="ftr" sz="quarter" idx="11"/>
          </p:nvPr>
        </p:nvSpPr>
        <p:spPr/>
        <p:txBody>
          <a:bodyPr/>
          <a:lstStyle/>
          <a:p>
            <a:r>
              <a:rPr lang="en-US" smtClean="0"/>
              <a:t>POLI 421, Framing Public Policies</a:t>
            </a:r>
            <a:endParaRPr lang="en-US"/>
          </a:p>
        </p:txBody>
      </p:sp>
      <p:sp>
        <p:nvSpPr>
          <p:cNvPr id="4" name="Slide Number Placeholder 3"/>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388120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2FA9364-426C-4E20-A17B-CE059EAB45A0}" type="datetime1">
              <a:rPr lang="en-US" smtClean="0"/>
              <a:t>3/20/2019</a:t>
            </a:fld>
            <a:endParaRPr lang="en-US"/>
          </a:p>
        </p:txBody>
      </p:sp>
      <p:sp>
        <p:nvSpPr>
          <p:cNvPr id="6" name="Footer Placeholder 5"/>
          <p:cNvSpPr>
            <a:spLocks noGrp="1"/>
          </p:cNvSpPr>
          <p:nvPr>
            <p:ph type="ftr" sz="quarter" idx="11"/>
          </p:nvPr>
        </p:nvSpPr>
        <p:spPr/>
        <p:txBody>
          <a:bodyPr/>
          <a:lstStyle/>
          <a:p>
            <a:r>
              <a:rPr lang="en-US" smtClean="0"/>
              <a:t>POLI 421, Framing Public Policies</a:t>
            </a:r>
            <a:endParaRPr lang="en-US"/>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708928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78E0F6E-707B-499F-865D-2DB1C832040C}" type="datetime1">
              <a:rPr lang="en-US" smtClean="0"/>
              <a:t>3/20/2019</a:t>
            </a:fld>
            <a:endParaRPr lang="en-US"/>
          </a:p>
        </p:txBody>
      </p:sp>
      <p:sp>
        <p:nvSpPr>
          <p:cNvPr id="6" name="Footer Placeholder 5"/>
          <p:cNvSpPr>
            <a:spLocks noGrp="1"/>
          </p:cNvSpPr>
          <p:nvPr>
            <p:ph type="ftr" sz="quarter" idx="11"/>
          </p:nvPr>
        </p:nvSpPr>
        <p:spPr/>
        <p:txBody>
          <a:bodyPr/>
          <a:lstStyle/>
          <a:p>
            <a:r>
              <a:rPr lang="en-US" smtClean="0"/>
              <a:t>POLI 421, Framing Public Policies</a:t>
            </a:r>
            <a:endParaRPr lang="en-US"/>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111731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F1BB7E-A085-40C1-8D74-504CFFC9A397}" type="datetime1">
              <a:rPr lang="en-US" smtClean="0"/>
              <a:t>3/20/2019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POLI 421, Framing Public Policies</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254D-0821-4C59-A65E-A985EB574F0D}" type="slidenum">
              <a:rPr lang="en-US" smtClean="0"/>
              <a:t>‹#›</a:t>
            </a:fld>
            <a:endParaRPr lang="en-US"/>
          </a:p>
        </p:txBody>
      </p:sp>
    </p:spTree>
    <p:extLst>
      <p:ext uri="{BB962C8B-B14F-4D97-AF65-F5344CB8AC3E}">
        <p14:creationId xmlns:p14="http://schemas.microsoft.com/office/powerpoint/2010/main" val="4121126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453622"/>
            <a:ext cx="9144000" cy="1998057"/>
          </a:xfrm>
        </p:spPr>
        <p:txBody>
          <a:bodyPr>
            <a:normAutofit/>
          </a:bodyPr>
          <a:lstStyle/>
          <a:p>
            <a:r>
              <a:rPr lang="en-US" sz="3200" dirty="0" err="1" smtClean="0"/>
              <a:t>DeCastro-Ambrosetti</a:t>
            </a:r>
            <a:r>
              <a:rPr lang="en-US" sz="3200" dirty="0" smtClean="0"/>
              <a:t> and Cho, A Look at “Lookism” in  schools</a:t>
            </a:r>
            <a:r>
              <a:rPr lang="en-US" sz="3200" dirty="0" smtClean="0"/>
              <a:t/>
            </a:r>
            <a:br>
              <a:rPr lang="en-US" sz="3200" dirty="0" smtClean="0"/>
            </a:br>
            <a:endParaRPr lang="en-US" sz="3200" dirty="0"/>
          </a:p>
        </p:txBody>
      </p:sp>
      <p:sp>
        <p:nvSpPr>
          <p:cNvPr id="5" name="Subtitle 4"/>
          <p:cNvSpPr>
            <a:spLocks noGrp="1"/>
          </p:cNvSpPr>
          <p:nvPr>
            <p:ph type="subTitle" idx="1"/>
          </p:nvPr>
        </p:nvSpPr>
        <p:spPr>
          <a:xfrm>
            <a:off x="1524000" y="2931105"/>
            <a:ext cx="9144000" cy="2945820"/>
          </a:xfrm>
        </p:spPr>
        <p:txBody>
          <a:bodyPr>
            <a:normAutofit/>
          </a:bodyPr>
          <a:lstStyle/>
          <a:p>
            <a:r>
              <a:rPr lang="en-US" sz="2000" dirty="0" smtClean="0"/>
              <a:t>March </a:t>
            </a:r>
            <a:r>
              <a:rPr lang="en-US" sz="2000" dirty="0" smtClean="0"/>
              <a:t>20, </a:t>
            </a:r>
            <a:r>
              <a:rPr lang="en-US" sz="2000" dirty="0" smtClean="0"/>
              <a:t>2019</a:t>
            </a:r>
          </a:p>
          <a:p>
            <a:endParaRPr lang="en-US" sz="2000" dirty="0" smtClean="0"/>
          </a:p>
          <a:p>
            <a:endParaRPr lang="en-US" sz="2000" dirty="0"/>
          </a:p>
          <a:p>
            <a:r>
              <a:rPr lang="en-US" sz="2000" dirty="0" smtClean="0"/>
              <a:t>But before we get there, two items for discussion from Monday</a:t>
            </a:r>
            <a:endParaRPr lang="en-US" sz="2000"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
        <p:nvSpPr>
          <p:cNvPr id="2" name="Footer Placeholder 1"/>
          <p:cNvSpPr>
            <a:spLocks noGrp="1"/>
          </p:cNvSpPr>
          <p:nvPr>
            <p:ph type="ftr" sz="quarter" idx="11"/>
          </p:nvPr>
        </p:nvSpPr>
        <p:spPr/>
        <p:txBody>
          <a:bodyPr/>
          <a:lstStyle/>
          <a:p>
            <a:r>
              <a:rPr lang="en-US" smtClean="0"/>
              <a:t>POLI 421, Framing Public Policies</a:t>
            </a:r>
            <a:endParaRPr lang="en-US"/>
          </a:p>
        </p:txBody>
      </p:sp>
      <p:sp>
        <p:nvSpPr>
          <p:cNvPr id="3" name="Slide Number Placeholder 2"/>
          <p:cNvSpPr>
            <a:spLocks noGrp="1"/>
          </p:cNvSpPr>
          <p:nvPr>
            <p:ph type="sldNum" sz="quarter" idx="12"/>
          </p:nvPr>
        </p:nvSpPr>
        <p:spPr/>
        <p:txBody>
          <a:bodyPr/>
          <a:lstStyle/>
          <a:p>
            <a:fld id="{8B70254D-0821-4C59-A65E-A985EB574F0D}" type="slidenum">
              <a:rPr lang="en-US" smtClean="0"/>
              <a:t>1</a:t>
            </a:fld>
            <a:endParaRPr lang="en-US"/>
          </a:p>
        </p:txBody>
      </p:sp>
    </p:spTree>
    <p:extLst>
      <p:ext uri="{BB962C8B-B14F-4D97-AF65-F5344CB8AC3E}">
        <p14:creationId xmlns:p14="http://schemas.microsoft.com/office/powerpoint/2010/main" val="3018049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Racism, sexism, and other forms of lookism</a:t>
            </a:r>
            <a:endParaRPr lang="en-US" dirty="0"/>
          </a:p>
        </p:txBody>
      </p:sp>
      <p:sp>
        <p:nvSpPr>
          <p:cNvPr id="3" name="Content Placeholder 2"/>
          <p:cNvSpPr>
            <a:spLocks noGrp="1"/>
          </p:cNvSpPr>
          <p:nvPr>
            <p:ph idx="1"/>
          </p:nvPr>
        </p:nvSpPr>
        <p:spPr>
          <a:xfrm>
            <a:off x="838200" y="1392072"/>
            <a:ext cx="10515600" cy="4484853"/>
          </a:xfrm>
        </p:spPr>
        <p:txBody>
          <a:bodyPr>
            <a:normAutofit fontScale="92500" lnSpcReduction="20000"/>
          </a:bodyPr>
          <a:lstStyle/>
          <a:p>
            <a:r>
              <a:rPr lang="en-US" dirty="0" smtClean="0"/>
              <a:t>Obviously, this article held appearance relatively constant, and varied only race and gender.</a:t>
            </a:r>
          </a:p>
          <a:p>
            <a:endParaRPr lang="en-US" dirty="0"/>
          </a:p>
          <a:p>
            <a:r>
              <a:rPr lang="en-US" dirty="0" smtClean="0"/>
              <a:t>What if they had changed th</a:t>
            </a:r>
            <a:r>
              <a:rPr lang="en-US" dirty="0" smtClean="0"/>
              <a:t>e study to be one of “attractiveness” or some other such element?</a:t>
            </a:r>
          </a:p>
          <a:p>
            <a:endParaRPr lang="en-US" dirty="0"/>
          </a:p>
          <a:p>
            <a:r>
              <a:rPr lang="en-US" dirty="0" smtClean="0"/>
              <a:t>How powerful do you think such “attractiveness” factors would be, compared to what they studied?</a:t>
            </a:r>
          </a:p>
          <a:p>
            <a:endParaRPr lang="en-US" dirty="0"/>
          </a:p>
          <a:p>
            <a:r>
              <a:rPr lang="en-US" dirty="0" smtClean="0"/>
              <a:t>Depending on the answer to that question, perhaps we don’t need to worry about “lookism” but should focus on race, sex, and other existing  ‘isms, including the current set of protected classes. Or not. Discuss.</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10</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543178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Monday…</a:t>
            </a:r>
            <a:endParaRPr lang="en-US" dirty="0"/>
          </a:p>
        </p:txBody>
      </p:sp>
      <p:sp>
        <p:nvSpPr>
          <p:cNvPr id="3" name="Content Placeholder 2"/>
          <p:cNvSpPr>
            <a:spLocks noGrp="1"/>
          </p:cNvSpPr>
          <p:nvPr>
            <p:ph idx="1"/>
          </p:nvPr>
        </p:nvSpPr>
        <p:spPr>
          <a:xfrm>
            <a:off x="838200" y="1392072"/>
            <a:ext cx="10515600" cy="4484853"/>
          </a:xfrm>
        </p:spPr>
        <p:txBody>
          <a:bodyPr>
            <a:normAutofit fontScale="92500" lnSpcReduction="20000"/>
          </a:bodyPr>
          <a:lstStyle/>
          <a:p>
            <a:r>
              <a:rPr lang="en-US" dirty="0" smtClean="0"/>
              <a:t>Discussion of the news article about how restaurants treat large customers</a:t>
            </a:r>
          </a:p>
          <a:p>
            <a:pPr lvl="1"/>
            <a:r>
              <a:rPr lang="en-US" dirty="0" smtClean="0"/>
              <a:t>What solutions might be available?</a:t>
            </a:r>
          </a:p>
          <a:p>
            <a:pPr lvl="1"/>
            <a:r>
              <a:rPr lang="en-US" dirty="0" smtClean="0"/>
              <a:t>Should large people have to buy two seats on an airplane or elsewhere, or should the airline make the seats bigger, or, as in the ADA, reserve a certain percentage of their seats for larger customers?</a:t>
            </a:r>
          </a:p>
          <a:p>
            <a:pPr lvl="1"/>
            <a:r>
              <a:rPr lang="en-US" dirty="0" smtClean="0"/>
              <a:t>Where else do you see these issues playing out? </a:t>
            </a:r>
          </a:p>
          <a:p>
            <a:pPr lvl="1"/>
            <a:r>
              <a:rPr lang="en-US" dirty="0" smtClean="0"/>
              <a:t>Should large people be a protected class? Frame that.</a:t>
            </a:r>
          </a:p>
          <a:p>
            <a:endParaRPr lang="en-US" dirty="0"/>
          </a:p>
          <a:p>
            <a:endParaRPr lang="en-US" dirty="0" smtClean="0"/>
          </a:p>
          <a:p>
            <a:r>
              <a:rPr lang="en-US" dirty="0" smtClean="0"/>
              <a:t>Review of your arguments for and against creating a protected class based on appearance.</a:t>
            </a:r>
          </a:p>
          <a:p>
            <a:pPr lvl="1"/>
            <a:r>
              <a:rPr lang="en-US" dirty="0" smtClean="0"/>
              <a:t>Against</a:t>
            </a:r>
          </a:p>
          <a:p>
            <a:pPr lvl="1"/>
            <a:r>
              <a:rPr lang="en-US" dirty="0" smtClean="0"/>
              <a:t>For</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2</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740131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frame this issue as…</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dirty="0" smtClean="0"/>
              <a:t>Team 1. A new civil right based on appearance</a:t>
            </a:r>
          </a:p>
          <a:p>
            <a:endParaRPr lang="en-US" dirty="0"/>
          </a:p>
          <a:p>
            <a:r>
              <a:rPr lang="en-US" dirty="0" smtClean="0"/>
              <a:t>Team 2. Unbearable government regulation that goes against common sense, the free market, and the rights of business owners to run their business in a way that will be successful, attract customers, and build jobs, profits, and tax revenues.</a:t>
            </a:r>
          </a:p>
          <a:p>
            <a:endParaRPr lang="en-US" dirty="0"/>
          </a:p>
          <a:p>
            <a:r>
              <a:rPr lang="en-US" dirty="0" smtClean="0"/>
              <a:t>Each team, take five minutes and report out your talking points, arguments, and frames</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3</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169307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Lookism in the classroom</a:t>
            </a:r>
            <a:endParaRPr lang="en-US" dirty="0"/>
          </a:p>
        </p:txBody>
      </p:sp>
      <p:sp>
        <p:nvSpPr>
          <p:cNvPr id="3" name="Content Placeholder 2"/>
          <p:cNvSpPr>
            <a:spLocks noGrp="1"/>
          </p:cNvSpPr>
          <p:nvPr>
            <p:ph idx="1"/>
          </p:nvPr>
        </p:nvSpPr>
        <p:spPr>
          <a:xfrm>
            <a:off x="838200" y="1392072"/>
            <a:ext cx="10515600" cy="4484853"/>
          </a:xfrm>
        </p:spPr>
        <p:txBody>
          <a:bodyPr>
            <a:normAutofit fontScale="92500"/>
          </a:bodyPr>
          <a:lstStyle/>
          <a:p>
            <a:r>
              <a:rPr lang="en-US" dirty="0" smtClean="0"/>
              <a:t>Previous research:</a:t>
            </a:r>
          </a:p>
          <a:p>
            <a:pPr lvl="1"/>
            <a:r>
              <a:rPr lang="en-US" dirty="0" smtClean="0"/>
              <a:t>Show a photo + the academic record and ask teachers to rate the quality of students. The record matters the most (good news!), but the photo matters as well (study from 1974)</a:t>
            </a:r>
          </a:p>
          <a:p>
            <a:pPr lvl="1"/>
            <a:endParaRPr lang="en-US" dirty="0"/>
          </a:p>
          <a:p>
            <a:r>
              <a:rPr lang="en-US" dirty="0" smtClean="0"/>
              <a:t>Their study</a:t>
            </a:r>
          </a:p>
          <a:p>
            <a:pPr lvl="1"/>
            <a:r>
              <a:rPr lang="en-US" dirty="0" smtClean="0"/>
              <a:t>226 HS teacher candidates getting their education in California</a:t>
            </a:r>
          </a:p>
          <a:p>
            <a:pPr lvl="1"/>
            <a:r>
              <a:rPr lang="en-US" dirty="0" smtClean="0"/>
              <a:t>8 photos of Black, White, Asian-American, Hispanic students, one male, one female</a:t>
            </a:r>
          </a:p>
          <a:p>
            <a:pPr lvl="1"/>
            <a:r>
              <a:rPr lang="en-US" dirty="0" smtClean="0"/>
              <a:t>Photos pulled from the internet, designed to be similar in all respects except for race and gender. 15-17 year olds, “typical school attire”</a:t>
            </a:r>
          </a:p>
          <a:p>
            <a:pPr lvl="1"/>
            <a:r>
              <a:rPr lang="en-US" dirty="0" smtClean="0"/>
              <a:t>Link the photo to a statement, such as who is likely to get into an Ivy, who will commit a crime, etc.</a:t>
            </a:r>
          </a:p>
          <a:p>
            <a:pPr lvl="1"/>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4</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271728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Their findings</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dirty="0" smtClean="0"/>
              <a:t>Academic success: </a:t>
            </a:r>
          </a:p>
          <a:p>
            <a:pPr lvl="1"/>
            <a:r>
              <a:rPr lang="en-US" dirty="0" smtClean="0"/>
              <a:t>which student is most likely to excel in academics: 70 percent Asian</a:t>
            </a:r>
          </a:p>
          <a:p>
            <a:pPr lvl="1"/>
            <a:r>
              <a:rPr lang="en-US" dirty="0" smtClean="0"/>
              <a:t>get into an Ivy: 55% Asian</a:t>
            </a:r>
          </a:p>
          <a:p>
            <a:r>
              <a:rPr lang="en-US" dirty="0" smtClean="0"/>
              <a:t>“Excel in athletics”</a:t>
            </a:r>
          </a:p>
          <a:p>
            <a:pPr lvl="1"/>
            <a:r>
              <a:rPr lang="en-US" dirty="0" smtClean="0"/>
              <a:t>66% said Black and 17% said Hispanic</a:t>
            </a:r>
          </a:p>
          <a:p>
            <a:pPr lvl="1"/>
            <a:r>
              <a:rPr lang="en-US" dirty="0" smtClean="0"/>
              <a:t>Note: none of the photos had any sports related themes</a:t>
            </a:r>
          </a:p>
          <a:p>
            <a:r>
              <a:rPr lang="en-US" dirty="0" smtClean="0"/>
              <a:t>Join a gang</a:t>
            </a:r>
          </a:p>
          <a:p>
            <a:pPr lvl="1"/>
            <a:r>
              <a:rPr lang="en-US" dirty="0" smtClean="0"/>
              <a:t>Male, rarely female</a:t>
            </a:r>
            <a:endParaRPr lang="en-US" dirty="0"/>
          </a:p>
          <a:p>
            <a:pPr lvl="1"/>
            <a:r>
              <a:rPr lang="en-US" dirty="0" smtClean="0"/>
              <a:t>Black male (39%), Asian male (24%)</a:t>
            </a:r>
          </a:p>
          <a:p>
            <a:pPr lvl="1"/>
            <a:r>
              <a:rPr lang="en-US" dirty="0" smtClean="0"/>
              <a:t>Note: none of the pictures implied this at all.</a:t>
            </a:r>
            <a:endParaRPr lang="en-US" dirty="0" smtClean="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5</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921193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 (cont.)</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dirty="0" smtClean="0"/>
              <a:t>Get into drugs</a:t>
            </a:r>
          </a:p>
          <a:p>
            <a:pPr lvl="1"/>
            <a:r>
              <a:rPr lang="en-US" dirty="0" smtClean="0"/>
              <a:t>White male (39%), Black male (21%)</a:t>
            </a:r>
          </a:p>
          <a:p>
            <a:pPr lvl="1"/>
            <a:r>
              <a:rPr lang="en-US" dirty="0" smtClean="0"/>
              <a:t>Again, very rarely were females chosen</a:t>
            </a:r>
          </a:p>
          <a:p>
            <a:r>
              <a:rPr lang="en-US" dirty="0" smtClean="0"/>
              <a:t>Commit a crime before HS is complete</a:t>
            </a:r>
          </a:p>
          <a:p>
            <a:pPr lvl="1"/>
            <a:r>
              <a:rPr lang="en-US" dirty="0" smtClean="0"/>
              <a:t>78% male</a:t>
            </a:r>
          </a:p>
          <a:p>
            <a:pPr lvl="1"/>
            <a:r>
              <a:rPr lang="en-US" dirty="0" smtClean="0"/>
              <a:t>Black male (48%), white male (17%)</a:t>
            </a:r>
          </a:p>
          <a:p>
            <a:r>
              <a:rPr lang="en-US" dirty="0" smtClean="0"/>
              <a:t>Likely to drop out of school</a:t>
            </a:r>
          </a:p>
          <a:p>
            <a:pPr lvl="1"/>
            <a:r>
              <a:rPr lang="en-US" dirty="0" smtClean="0"/>
              <a:t>Black male (26%)</a:t>
            </a:r>
          </a:p>
          <a:p>
            <a:pPr lvl="1"/>
            <a:r>
              <a:rPr lang="en-US" dirty="0" smtClean="0"/>
              <a:t>Hispanic female (25%)</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6</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231343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 (cont.)</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dirty="0" smtClean="0"/>
              <a:t>Become a parent before HS is over</a:t>
            </a:r>
          </a:p>
          <a:p>
            <a:pPr lvl="1"/>
            <a:r>
              <a:rPr lang="en-US" dirty="0" smtClean="0"/>
              <a:t>Hispanic female (53%)</a:t>
            </a:r>
          </a:p>
          <a:p>
            <a:pPr lvl="1"/>
            <a:r>
              <a:rPr lang="en-US" dirty="0" smtClean="0"/>
              <a:t>Black female (25%)</a:t>
            </a:r>
          </a:p>
          <a:p>
            <a:pPr lvl="1"/>
            <a:r>
              <a:rPr lang="en-US" dirty="0" smtClean="0"/>
              <a:t>Note: last I checked, males could become parents too… Question did not ask who was going to get pregnant.</a:t>
            </a:r>
          </a:p>
          <a:p>
            <a:r>
              <a:rPr lang="en-US" dirty="0" smtClean="0"/>
              <a:t>Cause trouble in the classroom</a:t>
            </a:r>
          </a:p>
          <a:p>
            <a:pPr lvl="1"/>
            <a:r>
              <a:rPr lang="en-US" dirty="0" smtClean="0"/>
              <a:t>White males (29%)</a:t>
            </a:r>
          </a:p>
          <a:p>
            <a:pPr lvl="1"/>
            <a:r>
              <a:rPr lang="en-US" dirty="0" smtClean="0"/>
              <a:t>Asian males (0.4% and Asian females (3.5%) particularly unlikely to be picked</a:t>
            </a:r>
          </a:p>
          <a:p>
            <a:pPr lvl="1"/>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7</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551353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 (cont.)</a:t>
            </a:r>
            <a:endParaRPr lang="en-US" dirty="0"/>
          </a:p>
        </p:txBody>
      </p:sp>
      <p:sp>
        <p:nvSpPr>
          <p:cNvPr id="3" name="Content Placeholder 2"/>
          <p:cNvSpPr>
            <a:spLocks noGrp="1"/>
          </p:cNvSpPr>
          <p:nvPr>
            <p:ph idx="1"/>
          </p:nvPr>
        </p:nvSpPr>
        <p:spPr>
          <a:xfrm>
            <a:off x="838200" y="1392072"/>
            <a:ext cx="10515600" cy="4484853"/>
          </a:xfrm>
        </p:spPr>
        <p:txBody>
          <a:bodyPr>
            <a:normAutofit lnSpcReduction="10000"/>
          </a:bodyPr>
          <a:lstStyle/>
          <a:p>
            <a:r>
              <a:rPr lang="en-US" dirty="0" smtClean="0"/>
              <a:t>Lots of the respondents objected to the premise of the study</a:t>
            </a:r>
          </a:p>
          <a:p>
            <a:pPr lvl="1"/>
            <a:r>
              <a:rPr lang="en-US" dirty="0" smtClean="0"/>
              <a:t>How can you pick these likelihoods based only on a picture where the only thing that differs is race and gender identity?</a:t>
            </a:r>
          </a:p>
          <a:p>
            <a:pPr lvl="1"/>
            <a:r>
              <a:rPr lang="en-US" dirty="0" smtClean="0"/>
              <a:t>Some fought back against the study by giving “counter-stereotypical” responses, or “</a:t>
            </a:r>
            <a:r>
              <a:rPr lang="en-US" dirty="0" smtClean="0"/>
              <a:t>mirror-image” responses</a:t>
            </a:r>
          </a:p>
          <a:p>
            <a:pPr lvl="1"/>
            <a:r>
              <a:rPr lang="en-US" dirty="0" smtClean="0"/>
              <a:t>(Authors suggest this may have been due to the students taking multi-culturalism classes in </a:t>
            </a:r>
            <a:r>
              <a:rPr lang="en-US" dirty="0" err="1" smtClean="0"/>
              <a:t>ed</a:t>
            </a:r>
            <a:r>
              <a:rPr lang="en-US" dirty="0" smtClean="0"/>
              <a:t> school!)</a:t>
            </a:r>
          </a:p>
          <a:p>
            <a:pPr lvl="1"/>
            <a:endParaRPr lang="en-US" dirty="0"/>
          </a:p>
          <a:p>
            <a:r>
              <a:rPr lang="en-US" dirty="0" smtClean="0"/>
              <a:t>Question: is it valuable to see how widely these expectations are shared, or a waste of time as the survey research almost forces the respondents to use stereotypes, which might not later correspond to their behaviors as teachers?</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8</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514043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Their conclusions</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dirty="0" smtClean="0"/>
              <a:t>The respondents denied that they had any stereotypes, but they easily filled in all the boxes in extremely stereotyped ways…</a:t>
            </a:r>
          </a:p>
          <a:p>
            <a:endParaRPr lang="en-US" dirty="0"/>
          </a:p>
          <a:p>
            <a:r>
              <a:rPr lang="en-US" dirty="0" smtClean="0"/>
              <a:t>Thorndike (1920): “halo effect”: First impressions matter. People make an initial assessment that the other person is good or bad, and then this colors all future interactions with them; see future behaviors in light of this initial impression.</a:t>
            </a:r>
          </a:p>
          <a:p>
            <a:endParaRPr lang="en-US" dirty="0"/>
          </a:p>
          <a:p>
            <a:r>
              <a:rPr lang="en-US" dirty="0" smtClean="0"/>
              <a:t>Their study: very troubling evidence that such first impressions affect teachers. Then again, </a:t>
            </a:r>
            <a:r>
              <a:rPr lang="en-US" dirty="0" smtClean="0"/>
              <a:t>was their study designed correctly?</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9</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4571313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236</TotalTime>
  <Words>938</Words>
  <Application>Microsoft Office PowerPoint</Application>
  <PresentationFormat>Widescreen</PresentationFormat>
  <Paragraphs>110</Paragraphs>
  <Slides>10</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DeCastro-Ambrosetti and Cho, A Look at “Lookism” in  schools </vt:lpstr>
      <vt:lpstr>From Monday…</vt:lpstr>
      <vt:lpstr>Let’s frame this issue as…</vt:lpstr>
      <vt:lpstr>Lookism in the classroom</vt:lpstr>
      <vt:lpstr>Their findings</vt:lpstr>
      <vt:lpstr>Findings (cont.)</vt:lpstr>
      <vt:lpstr>Findings (cont.)</vt:lpstr>
      <vt:lpstr>Findings (cont.)</vt:lpstr>
      <vt:lpstr>Their conclusions</vt:lpstr>
      <vt:lpstr>Racism, sexism, and other forms of lookism</vt:lpstr>
    </vt:vector>
  </TitlesOfParts>
  <Company>UNC Chapel Hill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Baumgartner, Frank R.</dc:creator>
  <cp:lastModifiedBy>Lenovo User</cp:lastModifiedBy>
  <cp:revision>22</cp:revision>
  <dcterms:created xsi:type="dcterms:W3CDTF">2018-11-12T18:55:41Z</dcterms:created>
  <dcterms:modified xsi:type="dcterms:W3CDTF">2019-03-20T13:16:27Z</dcterms:modified>
</cp:coreProperties>
</file>