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3" autoAdjust="0"/>
    <p:restoredTop sz="94660"/>
  </p:normalViewPr>
  <p:slideViewPr>
    <p:cSldViewPr snapToGrid="0">
      <p:cViewPr varScale="1">
        <p:scale>
          <a:sx n="77" d="100"/>
          <a:sy n="77" d="100"/>
        </p:scale>
        <p:origin x="96" y="11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4B329F-A37B-422D-BE62-19129B629012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906581-219F-4377-8DF7-7C66A91F5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274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06581-219F-4377-8DF7-7C66A91F5BC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2398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06581-219F-4377-8DF7-7C66A91F5BC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5352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06581-219F-4377-8DF7-7C66A91F5BC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709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06581-219F-4377-8DF7-7C66A91F5BC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5986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06581-219F-4377-8DF7-7C66A91F5BC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3065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06581-219F-4377-8DF7-7C66A91F5BC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4890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06581-219F-4377-8DF7-7C66A91F5BC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1032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06581-219F-4377-8DF7-7C66A91F5BC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950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06581-219F-4377-8DF7-7C66A91F5BC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3411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06581-219F-4377-8DF7-7C66A91F5BC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5533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06581-219F-4377-8DF7-7C66A91F5BC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23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58B1B-8F6B-48EA-A9FA-C3D91C6CE098}" type="datetime1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POLI 421, Framing Public Policies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18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EF177-4612-4A7C-8EB3-0BA8D82BA92B}" type="datetime1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POLI 421, Framing Public Policies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24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30856-0CFA-45AA-977B-013516DCECD3}" type="datetime1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POLI 421, Framing Public Policies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033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E25DC-B518-43BB-9A49-114D1544F5F4}" type="datetime1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POLI 421, Framing Public Policies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7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9475-80C6-4654-88A0-083BF39BB5EB}" type="datetime1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POLI 421, Framing Public Policies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15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411B-40AA-4AC5-A0AB-04F2A1C9CC45}" type="datetime1">
              <a:rPr lang="en-US" smtClean="0"/>
              <a:t>4/2/2019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POLI 421, Framing Public Policies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020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3DFF-562C-48EB-AD7C-62D85592E9C5}" type="datetime1">
              <a:rPr lang="en-US" smtClean="0"/>
              <a:t>4/2/2019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POLI 421, Framing Public Policies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28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4252A-6074-4E4B-B38D-76ABDE46B1DD}" type="datetime1">
              <a:rPr lang="en-US" smtClean="0"/>
              <a:t>4/2/2019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POLI 421, Framing Public Policies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032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E775F-4D37-4F60-AE62-B3AF3C57749C}" type="datetime1">
              <a:rPr lang="en-US" smtClean="0"/>
              <a:t>4/2/2019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POLI 421, Framing Public Policies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120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A9364-426C-4E20-A17B-CE059EAB45A0}" type="datetime1">
              <a:rPr lang="en-US" smtClean="0"/>
              <a:t>4/2/2019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POLI 421, Framing Public Policies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928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E0F6E-707B-499F-865D-2DB1C832040C}" type="datetime1">
              <a:rPr lang="en-US" smtClean="0"/>
              <a:t>4/2/2019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POLI 421, Framing Public Policies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731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1BB7E-A085-40C1-8D74-504CFFC9A397}" type="datetime1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POLI 421, Framing Public Policies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254D-0821-4C59-A65E-A985EB574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126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0" y="453623"/>
            <a:ext cx="9144000" cy="1416120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Carpenter, Protection of  Civilians as a Transnational Issue, </a:t>
            </a:r>
            <a:br>
              <a:rPr lang="en-US" sz="3200" dirty="0" smtClean="0"/>
            </a:br>
            <a:r>
              <a:rPr lang="en-US" sz="3200" dirty="0" smtClean="0"/>
              <a:t>International Studies Quarterly, 2005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2931105"/>
            <a:ext cx="9144000" cy="294582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April 3, 2019</a:t>
            </a:r>
            <a:endParaRPr lang="en-US" sz="2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82" y="6221838"/>
            <a:ext cx="1905000" cy="523875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POLI 421, Framing Public Policies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0490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 questions then to discuss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2072"/>
            <a:ext cx="10515600" cy="4484853"/>
          </a:xfrm>
        </p:spPr>
        <p:txBody>
          <a:bodyPr>
            <a:normAutofit/>
          </a:bodyPr>
          <a:lstStyle/>
          <a:p>
            <a:r>
              <a:rPr lang="en-US" dirty="0" smtClean="0"/>
              <a:t>First, why did this happen?</a:t>
            </a:r>
          </a:p>
          <a:p>
            <a:endParaRPr lang="en-US" dirty="0" smtClean="0"/>
          </a:p>
          <a:p>
            <a:r>
              <a:rPr lang="en-US" dirty="0" smtClean="0"/>
              <a:t>Let’s  list the reasons for it, from her article and you can also add more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Take some time and think of 3 reasons, and I’ll compile on the board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POLI 421, Framing Public Policies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10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82" y="6221838"/>
            <a:ext cx="19050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3951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Second, how could you shift the frame, if you disagree with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91430"/>
            <a:ext cx="10515600" cy="3985495"/>
          </a:xfrm>
        </p:spPr>
        <p:txBody>
          <a:bodyPr>
            <a:normAutofit/>
          </a:bodyPr>
          <a:lstStyle/>
          <a:p>
            <a:r>
              <a:rPr lang="en-US" dirty="0" smtClean="0"/>
              <a:t>Perhaps you think this frame is fine; what are the reasons why it’s appropriate, let’s list them.</a:t>
            </a:r>
          </a:p>
          <a:p>
            <a:endParaRPr lang="en-US" dirty="0"/>
          </a:p>
          <a:p>
            <a:r>
              <a:rPr lang="en-US" dirty="0" smtClean="0"/>
              <a:t>If it is inappropriate, what would be the arguments to protect those who are not directly involved in hostilities, no matter their gender?</a:t>
            </a:r>
          </a:p>
          <a:p>
            <a:endParaRPr lang="en-US" dirty="0"/>
          </a:p>
          <a:p>
            <a:r>
              <a:rPr lang="en-US" dirty="0" smtClean="0"/>
              <a:t>Think of arguments / frames and I’ll compile on the board.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POLI 421, Framing Public Policies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11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82" y="6221838"/>
            <a:ext cx="19050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043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did I make you read all this </a:t>
            </a:r>
            <a:r>
              <a:rPr lang="en-US" dirty="0"/>
              <a:t>C</a:t>
            </a:r>
            <a:r>
              <a:rPr lang="en-US" dirty="0" smtClean="0"/>
              <a:t>arpenter stuff?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91430"/>
            <a:ext cx="10515600" cy="3985495"/>
          </a:xfrm>
        </p:spPr>
        <p:txBody>
          <a:bodyPr>
            <a:normAutofit/>
          </a:bodyPr>
          <a:lstStyle/>
          <a:p>
            <a:r>
              <a:rPr lang="en-US" dirty="0" smtClean="0"/>
              <a:t>Frames aren’t automatic.</a:t>
            </a:r>
          </a:p>
          <a:p>
            <a:r>
              <a:rPr lang="en-US" dirty="0" smtClean="0"/>
              <a:t>Someone has to make them.</a:t>
            </a:r>
          </a:p>
          <a:p>
            <a:r>
              <a:rPr lang="en-US" dirty="0" smtClean="0"/>
              <a:t>They need resources; these are not widely shared.</a:t>
            </a:r>
          </a:p>
          <a:p>
            <a:r>
              <a:rPr lang="en-US" dirty="0" smtClean="0"/>
              <a:t>Agendas, even of well-meaning human rights oriented organizations, are crowded. If you try to reframe issue X, you cannot simultaneously reframe issue Y. But many issues may deserve attention / reframing.</a:t>
            </a:r>
          </a:p>
          <a:p>
            <a:endParaRPr lang="en-US" dirty="0"/>
          </a:p>
          <a:p>
            <a:r>
              <a:rPr lang="en-US" dirty="0" smtClean="0"/>
              <a:t>Therefore, to understand framing, we also need to understand power.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POLI 421, Framing Public Policies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12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82" y="6221838"/>
            <a:ext cx="19050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214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Protecting  “women and children”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2072"/>
            <a:ext cx="10515600" cy="4484853"/>
          </a:xfrm>
        </p:spPr>
        <p:txBody>
          <a:bodyPr>
            <a:normAutofit/>
          </a:bodyPr>
          <a:lstStyle/>
          <a:p>
            <a:r>
              <a:rPr lang="en-US" dirty="0" smtClean="0"/>
              <a:t>What about the men and boys?</a:t>
            </a:r>
          </a:p>
          <a:p>
            <a:endParaRPr lang="en-US" dirty="0"/>
          </a:p>
          <a:p>
            <a:r>
              <a:rPr lang="en-US" dirty="0" smtClean="0"/>
              <a:t>Men get summarily executed</a:t>
            </a:r>
          </a:p>
          <a:p>
            <a:r>
              <a:rPr lang="en-US" dirty="0" smtClean="0"/>
              <a:t>Boys get recruited to serve in the army</a:t>
            </a:r>
          </a:p>
          <a:p>
            <a:r>
              <a:rPr lang="en-US" dirty="0" smtClean="0"/>
              <a:t>Boys and men, as civilians, have their rights violated or are killed</a:t>
            </a:r>
          </a:p>
          <a:p>
            <a:endParaRPr lang="en-US" dirty="0"/>
          </a:p>
          <a:p>
            <a:r>
              <a:rPr lang="en-US" dirty="0" smtClean="0"/>
              <a:t>Women and girls also suffer, of course.</a:t>
            </a:r>
          </a:p>
          <a:p>
            <a:r>
              <a:rPr lang="en-US" dirty="0" smtClean="0"/>
              <a:t>But it’s easier to sell and promote the idea of a norm protecting “vulnerable populations” if limited to “women and children”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POLI 421, Framing Public Policies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82" y="6221838"/>
            <a:ext cx="19050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488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“Laws of  war” (p. 296)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2072"/>
            <a:ext cx="10515600" cy="448485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“Civilians” must be spared</a:t>
            </a:r>
          </a:p>
          <a:p>
            <a:r>
              <a:rPr lang="en-US" dirty="0" smtClean="0"/>
              <a:t>“Combatants” may be legitimately be killed</a:t>
            </a:r>
          </a:p>
          <a:p>
            <a:r>
              <a:rPr lang="en-US" dirty="0" smtClean="0"/>
              <a:t>How to tell the difference? If they “participate directly in hostilities”</a:t>
            </a:r>
          </a:p>
          <a:p>
            <a:endParaRPr lang="en-US" dirty="0"/>
          </a:p>
          <a:p>
            <a:r>
              <a:rPr lang="en-US" dirty="0" smtClean="0"/>
              <a:t>But this gets turned into a proxy:</a:t>
            </a:r>
          </a:p>
          <a:p>
            <a:pPr lvl="1"/>
            <a:r>
              <a:rPr lang="en-US" dirty="0" smtClean="0"/>
              <a:t>Women and children, perhaps the elderly, are “civilians”</a:t>
            </a:r>
          </a:p>
          <a:p>
            <a:pPr lvl="1"/>
            <a:r>
              <a:rPr lang="en-US" dirty="0" smtClean="0"/>
              <a:t>Men and boys are “combatants”</a:t>
            </a:r>
          </a:p>
          <a:p>
            <a:endParaRPr lang="en-US" dirty="0"/>
          </a:p>
          <a:p>
            <a:r>
              <a:rPr lang="en-US" dirty="0" smtClean="0"/>
              <a:t>That’s both inaccurate and a moral failing…</a:t>
            </a:r>
          </a:p>
          <a:p>
            <a:pPr lvl="1"/>
            <a:r>
              <a:rPr lang="en-US" dirty="0" smtClean="0"/>
              <a:t>Innocent men and boys then can be killed as acts of war; not seen as a moral outrage.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POLI 421, Framing Public Policies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82" y="6221838"/>
            <a:ext cx="19050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31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Her argument, p. 297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2072"/>
            <a:ext cx="10515600" cy="4484853"/>
          </a:xfrm>
        </p:spPr>
        <p:txBody>
          <a:bodyPr>
            <a:normAutofit/>
          </a:bodyPr>
          <a:lstStyle/>
          <a:p>
            <a:r>
              <a:rPr lang="en-US" dirty="0" smtClean="0"/>
              <a:t>“network actors have attempted to establish a ‘frame’ that ‘resonates’ with the moral language familiar to international donors, belligerents, and the media, and that is acceptable to political allies in the women’s network.”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POLI 421, Framing Public Policies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82" y="6221838"/>
            <a:ext cx="19050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767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Norms can be dysfunctional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2072"/>
            <a:ext cx="10515600" cy="4484853"/>
          </a:xfrm>
        </p:spPr>
        <p:txBody>
          <a:bodyPr>
            <a:normAutofit/>
          </a:bodyPr>
          <a:lstStyle/>
          <a:p>
            <a:r>
              <a:rPr lang="en-US" dirty="0" smtClean="0"/>
              <a:t>The international community of human rights activists finds it easier to push this norm than one that is more accurate: prote</a:t>
            </a:r>
            <a:r>
              <a:rPr lang="en-US" dirty="0" smtClean="0"/>
              <a:t>ct civilians.</a:t>
            </a:r>
          </a:p>
          <a:p>
            <a:endParaRPr lang="en-US" dirty="0" smtClean="0"/>
          </a:p>
          <a:p>
            <a:r>
              <a:rPr lang="en-US" dirty="0"/>
              <a:t>Note: a key element here is that it is acceptable to the “belligerents” – they want to be able to treat all men as combatants, so they can be killed.</a:t>
            </a:r>
          </a:p>
          <a:p>
            <a:pPr lvl="1"/>
            <a:r>
              <a:rPr lang="en-US" dirty="0"/>
              <a:t>Human rights activists find ways to devote their moral outrage in those areas where the world’s largest armies will accept it.</a:t>
            </a:r>
          </a:p>
          <a:p>
            <a:pPr lvl="1"/>
            <a:r>
              <a:rPr lang="en-US" dirty="0"/>
              <a:t>Recall </a:t>
            </a:r>
            <a:r>
              <a:rPr lang="en-US" dirty="0" err="1"/>
              <a:t>Bachrach</a:t>
            </a:r>
            <a:r>
              <a:rPr lang="en-US" dirty="0"/>
              <a:t> and </a:t>
            </a:r>
            <a:r>
              <a:rPr lang="en-US" dirty="0" err="1"/>
              <a:t>Baratz</a:t>
            </a:r>
            <a:r>
              <a:rPr lang="en-US" dirty="0"/>
              <a:t> (1962) argument about limiting the agenda only to those decisions that are comparatively inconsequential…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POLI 421, Framing Public Policies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82" y="6221838"/>
            <a:ext cx="19050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34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Protecting civilians in war zones, a new 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2072"/>
            <a:ext cx="10515600" cy="4484853"/>
          </a:xfrm>
        </p:spPr>
        <p:txBody>
          <a:bodyPr>
            <a:normAutofit/>
          </a:bodyPr>
          <a:lstStyle/>
          <a:p>
            <a:r>
              <a:rPr lang="en-US" dirty="0" smtClean="0"/>
              <a:t>More attention to this issue only in the 1990s</a:t>
            </a:r>
          </a:p>
          <a:p>
            <a:endParaRPr lang="en-US" dirty="0"/>
          </a:p>
          <a:p>
            <a:r>
              <a:rPr lang="en-US" dirty="0" smtClean="0"/>
              <a:t>International humanitarian network promotes this idea</a:t>
            </a:r>
          </a:p>
          <a:p>
            <a:endParaRPr lang="en-US" dirty="0"/>
          </a:p>
          <a:p>
            <a:r>
              <a:rPr lang="en-US" dirty="0" smtClean="0"/>
              <a:t>(Note: the network is an amorphous group of states, IO’s, and NGO’s.)</a:t>
            </a:r>
          </a:p>
          <a:p>
            <a:pPr lvl="1"/>
            <a:r>
              <a:rPr lang="en-US" dirty="0" smtClean="0"/>
              <a:t>UN Office for the Coordination of Humanitarian Affairs, UN OCHA, a key actor</a:t>
            </a:r>
          </a:p>
          <a:p>
            <a:endParaRPr lang="en-US" dirty="0"/>
          </a:p>
          <a:p>
            <a:r>
              <a:rPr lang="en-US" dirty="0" smtClean="0"/>
              <a:t>Great to promote this new ideal, fantastic. But how was it framed?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POLI 421, Framing Public Policies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82" y="6221838"/>
            <a:ext cx="19050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582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 OCHR focuses on women and children…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060" y="1392238"/>
            <a:ext cx="7733879" cy="4484687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POLI 421, Framing Public Policies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82" y="6221838"/>
            <a:ext cx="19050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84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evidence in the article reinforces the point…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91430"/>
            <a:ext cx="10515600" cy="3985495"/>
          </a:xfrm>
        </p:spPr>
        <p:txBody>
          <a:bodyPr>
            <a:normAutofit/>
          </a:bodyPr>
          <a:lstStyle/>
          <a:p>
            <a:r>
              <a:rPr lang="en-US" dirty="0" smtClean="0"/>
              <a:t>References to how vulnerable mothers, babies, women, children are…</a:t>
            </a:r>
          </a:p>
          <a:p>
            <a:r>
              <a:rPr lang="en-US" dirty="0" smtClean="0"/>
              <a:t>Women are mothers / peacemakers. Men are </a:t>
            </a:r>
            <a:r>
              <a:rPr lang="en-US" dirty="0" err="1" smtClean="0"/>
              <a:t>warmakers</a:t>
            </a:r>
            <a:r>
              <a:rPr lang="en-US" dirty="0" smtClean="0"/>
              <a:t>…</a:t>
            </a:r>
            <a:endParaRPr lang="en-US" dirty="0"/>
          </a:p>
          <a:p>
            <a:r>
              <a:rPr lang="en-US" dirty="0" smtClean="0"/>
              <a:t>Occasional reference to the elderly (including men) and those with disabilities (including men)</a:t>
            </a:r>
          </a:p>
          <a:p>
            <a:endParaRPr lang="en-US" dirty="0"/>
          </a:p>
          <a:p>
            <a:r>
              <a:rPr lang="en-US" dirty="0" smtClean="0"/>
              <a:t>Generally, however, a powerful “essentialism” that excludes men from a protected class.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POLI 421, Framing Public Policies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82" y="6221838"/>
            <a:ext cx="19050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453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certain irony…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2072"/>
            <a:ext cx="10515600" cy="4484853"/>
          </a:xfrm>
        </p:spPr>
        <p:txBody>
          <a:bodyPr>
            <a:normAutofit/>
          </a:bodyPr>
          <a:lstStyle/>
          <a:p>
            <a:r>
              <a:rPr lang="en-US" dirty="0" smtClean="0"/>
              <a:t>Traditionally, “human rights law and discourse privileged able-bodied adult men rather than women or  children …, [but] precisely the opposite has historically been true with respect  to the protection afforded by the civilian immunity norm” (p. 302)</a:t>
            </a:r>
          </a:p>
          <a:p>
            <a:endParaRPr lang="en-US" dirty="0"/>
          </a:p>
          <a:p>
            <a:r>
              <a:rPr lang="en-US" dirty="0" smtClean="0"/>
              <a:t>That is, finally women are the privileged class here; men are the second class ones here...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POLI 421, Framing Public Policies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82" y="6221838"/>
            <a:ext cx="19050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6737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839</Words>
  <Application>Microsoft Office PowerPoint</Application>
  <PresentationFormat>Widescreen</PresentationFormat>
  <Paragraphs>105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Carpenter, Protection of  Civilians as a Transnational Issue,  International Studies Quarterly, 2005 </vt:lpstr>
      <vt:lpstr>Protecting  “women and children”</vt:lpstr>
      <vt:lpstr>“Laws of  war” (p. 296)</vt:lpstr>
      <vt:lpstr>Her argument, p. 297</vt:lpstr>
      <vt:lpstr>Norms can be dysfunctional</vt:lpstr>
      <vt:lpstr>Protecting civilians in war zones, a new idea</vt:lpstr>
      <vt:lpstr>UN OCHR focuses on women and children…</vt:lpstr>
      <vt:lpstr>Other evidence in the article reinforces the point…</vt:lpstr>
      <vt:lpstr>A certain irony…</vt:lpstr>
      <vt:lpstr>Two  questions then to discuss</vt:lpstr>
      <vt:lpstr>Second, how could you shift the frame, if you disagree with it?</vt:lpstr>
      <vt:lpstr>Why did I make you read all this Carpenter stuff?</vt:lpstr>
    </vt:vector>
  </TitlesOfParts>
  <Company>UNC Chapel Hill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Baumgartner, Frank R.</dc:creator>
  <cp:lastModifiedBy>Lenovo User</cp:lastModifiedBy>
  <cp:revision>12</cp:revision>
  <dcterms:created xsi:type="dcterms:W3CDTF">2018-11-12T18:55:41Z</dcterms:created>
  <dcterms:modified xsi:type="dcterms:W3CDTF">2019-04-02T16:37:07Z</dcterms:modified>
</cp:coreProperties>
</file>