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6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B329F-A37B-422D-BE62-19129B629012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06581-219F-4377-8DF7-7C66A91F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74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39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54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50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02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96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4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77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51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9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06581-219F-4377-8DF7-7C66A91F5B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54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58B1B-8F6B-48EA-A9FA-C3D91C6CE098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F177-4612-4A7C-8EB3-0BA8D82BA92B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0856-0CFA-45AA-977B-013516DCECD3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3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25DC-B518-43BB-9A49-114D1544F5F4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9475-80C6-4654-88A0-083BF39BB5EB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1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11B-40AA-4AC5-A0AB-04F2A1C9CC45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2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DFF-562C-48EB-AD7C-62D85592E9C5}" type="datetime1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2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252A-6074-4E4B-B38D-76ABDE46B1DD}" type="datetime1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3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775F-4D37-4F60-AE62-B3AF3C57749C}" type="datetime1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20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364-426C-4E20-A17B-CE059EAB45A0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2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E0F6E-707B-499F-865D-2DB1C832040C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3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1BB7E-A085-40C1-8D74-504CFFC9A397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254D-0821-4C59-A65E-A985EB574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2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453623"/>
            <a:ext cx="9144000" cy="14161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POLI 421</a:t>
            </a:r>
            <a:br>
              <a:rPr lang="en-US" sz="3200" dirty="0" smtClean="0"/>
            </a:br>
            <a:r>
              <a:rPr lang="en-US" sz="3200" dirty="0" smtClean="0"/>
              <a:t>January </a:t>
            </a:r>
            <a:r>
              <a:rPr lang="en-US" sz="3200" dirty="0" smtClean="0"/>
              <a:t>14, 2019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931105"/>
            <a:ext cx="9144000" cy="2945820"/>
          </a:xfrm>
        </p:spPr>
        <p:txBody>
          <a:bodyPr>
            <a:normAutofit/>
          </a:bodyPr>
          <a:lstStyle/>
          <a:p>
            <a:r>
              <a:rPr lang="en-US" sz="2000" dirty="0" err="1"/>
              <a:t>Tversky</a:t>
            </a:r>
            <a:r>
              <a:rPr lang="en-US" sz="2000" dirty="0"/>
              <a:t> and </a:t>
            </a:r>
            <a:r>
              <a:rPr lang="en-US" sz="2000" dirty="0" err="1"/>
              <a:t>Kahneman</a:t>
            </a:r>
            <a:r>
              <a:rPr lang="en-US" sz="2000" dirty="0"/>
              <a:t> on Heuristics and </a:t>
            </a:r>
            <a:r>
              <a:rPr lang="en-US" sz="2000" dirty="0" smtClean="0"/>
              <a:t>Biases </a:t>
            </a:r>
          </a:p>
          <a:p>
            <a:endParaRPr lang="en-US" sz="2000" dirty="0"/>
          </a:p>
          <a:p>
            <a:r>
              <a:rPr lang="en-US" sz="2000" dirty="0" err="1" smtClean="0"/>
              <a:t>Slovic</a:t>
            </a:r>
            <a:r>
              <a:rPr lang="en-US" sz="2000" dirty="0" smtClean="0"/>
              <a:t> </a:t>
            </a:r>
            <a:r>
              <a:rPr lang="en-US" sz="2000" dirty="0"/>
              <a:t>on misperceptions of risk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POLI 421, Framing Public Policies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49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Controllable v. not; Observable v. not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1" y="1961058"/>
            <a:ext cx="12068097" cy="301044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49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that make us over-estimate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616"/>
            <a:ext cx="10515600" cy="4377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Unknown (invisible, delayed, unfamiliar)</a:t>
            </a:r>
          </a:p>
          <a:p>
            <a:pPr marL="0" indent="0">
              <a:buNone/>
            </a:pPr>
            <a:r>
              <a:rPr lang="en-US" dirty="0" smtClean="0"/>
              <a:t>Dread (scary!)</a:t>
            </a:r>
          </a:p>
          <a:p>
            <a:pPr marL="0" indent="0">
              <a:buNone/>
            </a:pPr>
            <a:r>
              <a:rPr lang="en-US" dirty="0" smtClean="0"/>
              <a:t>Uncontrollable (sit on an airplane someone else drives v. drive your car)</a:t>
            </a:r>
          </a:p>
          <a:p>
            <a:pPr marL="0" indent="0">
              <a:buNone/>
            </a:pPr>
            <a:r>
              <a:rPr lang="en-US" dirty="0" smtClean="0"/>
              <a:t>Inequitable (victims did not deserve it; v. they took a known risk)</a:t>
            </a:r>
          </a:p>
          <a:p>
            <a:pPr marL="0" indent="0">
              <a:buNone/>
            </a:pPr>
            <a:r>
              <a:rPr lang="en-US" dirty="0" smtClean="0"/>
              <a:t>Catastrophic v. individual consequence</a:t>
            </a:r>
          </a:p>
          <a:p>
            <a:pPr marL="0" indent="0">
              <a:buNone/>
            </a:pPr>
            <a:r>
              <a:rPr lang="en-US" dirty="0" smtClean="0"/>
              <a:t>Likely to affect future generations v. only oneself</a:t>
            </a:r>
          </a:p>
          <a:p>
            <a:pPr marL="0" indent="0">
              <a:buNone/>
            </a:pPr>
            <a:r>
              <a:rPr lang="en-US" dirty="0" smtClean="0"/>
              <a:t>Voluntary v. involuntary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42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see this in politics?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0119"/>
            <a:ext cx="10515600" cy="3556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fears are manipu</a:t>
            </a:r>
            <a:r>
              <a:rPr lang="en-US" dirty="0" smtClean="0"/>
              <a:t>lated?</a:t>
            </a:r>
          </a:p>
          <a:p>
            <a:r>
              <a:rPr lang="en-US" dirty="0" smtClean="0"/>
              <a:t>Odds of violent crime?</a:t>
            </a:r>
          </a:p>
          <a:p>
            <a:r>
              <a:rPr lang="en-US" dirty="0" smtClean="0"/>
              <a:t>Odds of someone on work release will commit a crime?</a:t>
            </a:r>
          </a:p>
          <a:p>
            <a:r>
              <a:rPr lang="en-US" dirty="0" smtClean="0"/>
              <a:t>Stranger-attacks v. dangers from loved ones or family members</a:t>
            </a:r>
          </a:p>
          <a:p>
            <a:pPr marL="0" indent="0">
              <a:buNone/>
            </a:pPr>
            <a:r>
              <a:rPr lang="en-US" dirty="0" smtClean="0"/>
              <a:t>Think of more examples</a:t>
            </a:r>
            <a:r>
              <a:rPr lang="en-US" dirty="0" smtClean="0"/>
              <a:t>; how do people do this?</a:t>
            </a:r>
          </a:p>
          <a:p>
            <a:pPr marL="0" indent="0">
              <a:buNone/>
            </a:pPr>
            <a:r>
              <a:rPr lang="en-US" dirty="0" smtClean="0"/>
              <a:t>Why do they manipulate fear?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7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odds of an uncertain event?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0119"/>
            <a:ext cx="10515600" cy="3556806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Fully rational: How would you do it?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Actual people: How do we really do it?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Objective v. subjective assessments of probability.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48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Things people do wrong / characteristics of human cognition: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0119"/>
            <a:ext cx="10515600" cy="355680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Representativeness: from my limited knowledge, or from a sample, can I extrapolate to a larger situation?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Availability: What is most easily brought to mind?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Anchoring: Points of reference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94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Representativeness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1254"/>
            <a:ext cx="10515600" cy="43756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Insensitivity to prior probability / base rates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 person is shy. Are they more likely a librarian or a teacher?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What if there are 100 x more teachers than librarians?</a:t>
            </a:r>
          </a:p>
          <a:p>
            <a:pPr marL="0" indent="0">
              <a:buNone/>
            </a:pPr>
            <a:r>
              <a:rPr lang="en-US" dirty="0" smtClean="0"/>
              <a:t>Insensitivity to sample size / quality of estimates; small samples have high variance.</a:t>
            </a:r>
          </a:p>
          <a:p>
            <a:pPr marL="0" indent="0">
              <a:buNone/>
            </a:pPr>
            <a:r>
              <a:rPr lang="en-US" dirty="0" smtClean="0"/>
              <a:t>Misconceptions of chance: We don’t understand how to flip a coin; “gambler’s fallacy”</a:t>
            </a:r>
          </a:p>
          <a:p>
            <a:pPr marL="0" indent="0">
              <a:buNone/>
            </a:pPr>
            <a:r>
              <a:rPr lang="en-US" dirty="0" smtClean="0"/>
              <a:t>Illusion of validity: we have too much confidence when making choices based on very little information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Regression to the mean: people don’t even know what this means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2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413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Things close to our memory / easily available come to mind more easily and therefore we pay more attention to them.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(Note: lots of framing is about “priming” – making the person think about something first, which makes certain things more cognitively “available” or “near the surface” and therefore affects how they respond.)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83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Anchoring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328"/>
            <a:ext cx="10515600" cy="4395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start with a point of reference, and then adjust (insufficiently) from there.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Points of reference have an out-sized impact on estimates.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(Remember this if you buy a car. The dealer will tell you how low the price is, compared to the “retail price”, which is made up and too high.)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78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by </a:t>
            </a:r>
            <a:r>
              <a:rPr lang="en-US" dirty="0" err="1" smtClean="0"/>
              <a:t>Kahneman</a:t>
            </a:r>
            <a:r>
              <a:rPr lang="en-US" dirty="0" smtClean="0"/>
              <a:t> and </a:t>
            </a:r>
            <a:r>
              <a:rPr lang="en-US" dirty="0" err="1" smtClean="0"/>
              <a:t>Tversky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2197"/>
            <a:ext cx="10515600" cy="4334728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“Prospect Theory”</a:t>
            </a:r>
          </a:p>
          <a:p>
            <a:pPr marL="0" indent="0">
              <a:buNone/>
            </a:pPr>
            <a:r>
              <a:rPr lang="en-US" dirty="0" smtClean="0"/>
              <a:t>Domain of gains: be risk-acceptant</a:t>
            </a:r>
          </a:p>
          <a:p>
            <a:pPr marL="0" indent="0">
              <a:buNone/>
            </a:pPr>
            <a:r>
              <a:rPr lang="en-US" dirty="0" smtClean="0"/>
              <a:t>Domain of losses: be risk-averse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That is, people will take more risks / behave differently when they might win something, but act the opposite when the risk is that they might lose something they already possess.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Apply this to the Obama health care debate. Is US health care the best in the world? Or do we have a scandal of too many uninsured? (Hint: the first frame puts us in the frame of mind that we have something to lose; the second, that we have little to lose and should take a risk to make a significant gain.)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17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Slovic</a:t>
            </a:r>
            <a:r>
              <a:rPr lang="en-US" dirty="0" smtClean="0"/>
              <a:t>: Perceived risk of various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0119"/>
            <a:ext cx="10515600" cy="3556806"/>
          </a:xfrm>
        </p:spPr>
        <p:txBody>
          <a:bodyPr>
            <a:normAutofit/>
          </a:bodyPr>
          <a:lstStyle/>
          <a:p>
            <a:r>
              <a:rPr lang="en-US" dirty="0" smtClean="0"/>
              <a:t>Why are we over-afraid of nuclear power?</a:t>
            </a:r>
          </a:p>
          <a:p>
            <a:r>
              <a:rPr lang="en-US" dirty="0" smtClean="0"/>
              <a:t>Why are we under-afraid of smoking?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24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75626"/>
          </a:xfrm>
        </p:spPr>
        <p:txBody>
          <a:bodyPr/>
          <a:lstStyle/>
          <a:p>
            <a:r>
              <a:rPr lang="en-US" dirty="0" smtClean="0"/>
              <a:t>Familiar v. unfamiliar; dread v. mundane risks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175626"/>
            <a:ext cx="6400800" cy="518072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POLI 421, Framing Public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254D-0821-4C59-A65E-A985EB574F0D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82" y="6221838"/>
            <a:ext cx="19050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98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615</Words>
  <Application>Microsoft Office PowerPoint</Application>
  <PresentationFormat>Widescreen</PresentationFormat>
  <Paragraphs>99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POLI 421 January 14, 2019 </vt:lpstr>
      <vt:lpstr>What are the odds of an uncertain event?</vt:lpstr>
      <vt:lpstr>Things people do wrong / characteristics of human cognition:</vt:lpstr>
      <vt:lpstr>Representativeness</vt:lpstr>
      <vt:lpstr>Availability bias</vt:lpstr>
      <vt:lpstr>Anchoring</vt:lpstr>
      <vt:lpstr>Also by Kahneman and Tversky</vt:lpstr>
      <vt:lpstr>Slovic: Perceived risk of various things</vt:lpstr>
      <vt:lpstr>Familiar v. unfamiliar; dread v. mundane risks</vt:lpstr>
      <vt:lpstr>Controllable v. not; Observable v. not</vt:lpstr>
      <vt:lpstr>Things that make us over-estimate risk</vt:lpstr>
      <vt:lpstr>Do we see this in politics?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Baumgartner, Frank R.</dc:creator>
  <cp:lastModifiedBy>Baumgartner, Frank R.</cp:lastModifiedBy>
  <cp:revision>14</cp:revision>
  <dcterms:created xsi:type="dcterms:W3CDTF">2018-11-12T18:55:41Z</dcterms:created>
  <dcterms:modified xsi:type="dcterms:W3CDTF">2019-01-23T18:14:52Z</dcterms:modified>
</cp:coreProperties>
</file>