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6" r:id="rId3"/>
    <p:sldId id="265" r:id="rId4"/>
    <p:sldId id="267" r:id="rId5"/>
    <p:sldId id="268" r:id="rId6"/>
    <p:sldId id="277" r:id="rId7"/>
    <p:sldId id="278" r:id="rId8"/>
    <p:sldId id="257" r:id="rId9"/>
    <p:sldId id="270" r:id="rId10"/>
    <p:sldId id="279" r:id="rId11"/>
    <p:sldId id="280" r:id="rId12"/>
    <p:sldId id="271" r:id="rId13"/>
    <p:sldId id="272" r:id="rId14"/>
    <p:sldId id="273" r:id="rId15"/>
    <p:sldId id="274"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98" d="100"/>
          <a:sy n="98" d="100"/>
        </p:scale>
        <p:origin x="78"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1022017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15</a:t>
            </a:fld>
            <a:endParaRPr lang="en-US"/>
          </a:p>
        </p:txBody>
      </p:sp>
    </p:spTree>
    <p:extLst>
      <p:ext uri="{BB962C8B-B14F-4D97-AF65-F5344CB8AC3E}">
        <p14:creationId xmlns:p14="http://schemas.microsoft.com/office/powerpoint/2010/main" val="573840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16</a:t>
            </a:fld>
            <a:endParaRPr lang="en-US"/>
          </a:p>
        </p:txBody>
      </p:sp>
    </p:spTree>
    <p:extLst>
      <p:ext uri="{BB962C8B-B14F-4D97-AF65-F5344CB8AC3E}">
        <p14:creationId xmlns:p14="http://schemas.microsoft.com/office/powerpoint/2010/main" val="2292851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1518989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204672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392301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722389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3599081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13</a:t>
            </a:fld>
            <a:endParaRPr lang="en-US"/>
          </a:p>
        </p:txBody>
      </p:sp>
    </p:spTree>
    <p:extLst>
      <p:ext uri="{BB962C8B-B14F-4D97-AF65-F5344CB8AC3E}">
        <p14:creationId xmlns:p14="http://schemas.microsoft.com/office/powerpoint/2010/main" val="909022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4171649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838A56E-E2E9-4655-91FB-0AEFDA2882DF}" type="datetime1">
              <a:rPr lang="en-US" smtClean="0"/>
              <a:t>1/18/2023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8580DE-094D-492E-AB1C-1AF3592454EA}" type="datetime1">
              <a:rPr lang="en-US" smtClean="0"/>
              <a:t>1/18/2023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C511CE-95A1-41DE-BF03-82A89DC592BB}" type="datetime1">
              <a:rPr lang="en-US" smtClean="0"/>
              <a:t>1/18/2023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6D48E7-AD0D-427D-9096-CE0C74499FD8}" type="datetime1">
              <a:rPr lang="en-US" smtClean="0"/>
              <a:t>1/18/2023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B4FD9A-6D58-48F0-97B7-4C2D48B939D3}" type="datetime1">
              <a:rPr lang="en-US" smtClean="0"/>
              <a:t>1/18/2023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07BA6E-B509-4D37-8060-326F24F93E5A}" type="datetime1">
              <a:rPr lang="en-US" smtClean="0"/>
              <a:t>1/18/2023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528E11-3CBC-46AE-8861-DDF6B9C31214}" type="datetime1">
              <a:rPr lang="en-US" smtClean="0"/>
              <a:t>1/18/2023</a:t>
            </a:fld>
            <a:endParaRPr lang="en-US"/>
          </a:p>
        </p:txBody>
      </p:sp>
      <p:sp>
        <p:nvSpPr>
          <p:cNvPr id="8" name="Footer Placeholder 7"/>
          <p:cNvSpPr>
            <a:spLocks noGrp="1"/>
          </p:cNvSpPr>
          <p:nvPr>
            <p:ph type="ftr" sz="quarter" idx="11"/>
          </p:nvPr>
        </p:nvSpPr>
        <p:spPr/>
        <p:txBody>
          <a:bodyPr/>
          <a:lstStyle/>
          <a:p>
            <a:r>
              <a:rPr lang="en-US"/>
              <a:t>POLI 421, Framing Public Policies, Spring 2023</a:t>
            </a:r>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02D7DC-8567-4DE7-9FA4-CC8418EA0F78}" type="datetime1">
              <a:rPr lang="en-US" smtClean="0"/>
              <a:t>1/18/2023</a:t>
            </a:fld>
            <a:endParaRPr lang="en-US"/>
          </a:p>
        </p:txBody>
      </p:sp>
      <p:sp>
        <p:nvSpPr>
          <p:cNvPr id="4" name="Footer Placeholder 3"/>
          <p:cNvSpPr>
            <a:spLocks noGrp="1"/>
          </p:cNvSpPr>
          <p:nvPr>
            <p:ph type="ftr" sz="quarter" idx="11"/>
          </p:nvPr>
        </p:nvSpPr>
        <p:spPr/>
        <p:txBody>
          <a:bodyPr/>
          <a:lstStyle/>
          <a:p>
            <a:r>
              <a:rPr lang="en-US"/>
              <a:t>POLI 421, Framing Public Policies, Spring 2023</a:t>
            </a:r>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21A96-F5D0-4A45-86F2-8B1C5546065B}" type="datetime1">
              <a:rPr lang="en-US" smtClean="0"/>
              <a:t>1/18/2023</a:t>
            </a:fld>
            <a:endParaRPr lang="en-US"/>
          </a:p>
        </p:txBody>
      </p:sp>
      <p:sp>
        <p:nvSpPr>
          <p:cNvPr id="3" name="Footer Placeholder 2"/>
          <p:cNvSpPr>
            <a:spLocks noGrp="1"/>
          </p:cNvSpPr>
          <p:nvPr>
            <p:ph type="ftr" sz="quarter" idx="11"/>
          </p:nvPr>
        </p:nvSpPr>
        <p:spPr/>
        <p:txBody>
          <a:bodyPr/>
          <a:lstStyle/>
          <a:p>
            <a:r>
              <a:rPr lang="en-US"/>
              <a:t>POLI 421, Framing Public Policies, Spring 2023</a:t>
            </a:r>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CF1690-1819-4422-AB72-A838E6595634}" type="datetime1">
              <a:rPr lang="en-US" smtClean="0"/>
              <a:t>1/18/2023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FDA41F-05E0-4FA2-A40D-669308C3E88A}" type="datetime1">
              <a:rPr lang="en-US" smtClean="0"/>
              <a:t>1/18/2023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C03DF-3CA1-4F2A-977C-E44E70713728}" type="datetime1">
              <a:rPr lang="en-US" smtClean="0"/>
              <a:t>1/18/2023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POLI 421, Framing Public Policies, Spring 2023</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1416120"/>
          </a:xfrm>
        </p:spPr>
        <p:txBody>
          <a:bodyPr>
            <a:normAutofit/>
          </a:bodyPr>
          <a:lstStyle/>
          <a:p>
            <a:r>
              <a:rPr lang="en-US" sz="3200" dirty="0"/>
              <a:t>Baumgartner, Framing, Spring 2023</a:t>
            </a:r>
            <a:br>
              <a:rPr lang="en-US" sz="3200" dirty="0"/>
            </a:br>
            <a:endParaRPr lang="en-US" sz="3200" dirty="0"/>
          </a:p>
        </p:txBody>
      </p:sp>
      <p:sp>
        <p:nvSpPr>
          <p:cNvPr id="5" name="Subtitle 4"/>
          <p:cNvSpPr>
            <a:spLocks noGrp="1"/>
          </p:cNvSpPr>
          <p:nvPr>
            <p:ph type="subTitle" idx="1"/>
          </p:nvPr>
        </p:nvSpPr>
        <p:spPr>
          <a:xfrm>
            <a:off x="1524000" y="2081719"/>
            <a:ext cx="9144000" cy="3795206"/>
          </a:xfrm>
        </p:spPr>
        <p:txBody>
          <a:bodyPr>
            <a:normAutofit/>
          </a:bodyPr>
          <a:lstStyle/>
          <a:p>
            <a:endParaRPr lang="en-US" sz="2000" dirty="0"/>
          </a:p>
          <a:p>
            <a:pPr marL="0" marR="0" indent="0" hangingPunct="0">
              <a:lnSpc>
                <a:spcPct val="200000"/>
              </a:lnSpc>
              <a:spcBef>
                <a:spcPts val="0"/>
              </a:spcBef>
              <a:spcAft>
                <a:spcPts val="0"/>
              </a:spcAft>
            </a:pPr>
            <a:r>
              <a:rPr lang="en-US" sz="1800" dirty="0" err="1">
                <a:effectLst/>
                <a:latin typeface="Times New Roman" panose="02020603050405020304" pitchFamily="18" charset="0"/>
                <a:ea typeface="Times New Roman" panose="02020603050405020304" pitchFamily="18" charset="0"/>
              </a:rPr>
              <a:t>Slovic</a:t>
            </a:r>
            <a:r>
              <a:rPr lang="en-US" sz="1800" dirty="0">
                <a:effectLst/>
                <a:latin typeface="Times New Roman" panose="02020603050405020304" pitchFamily="18" charset="0"/>
                <a:ea typeface="Times New Roman" panose="02020603050405020304" pitchFamily="18" charset="0"/>
              </a:rPr>
              <a:t>, Paul. 1987. Perception of Risk. </a:t>
            </a:r>
            <a:r>
              <a:rPr lang="en-US" sz="1800" i="1" dirty="0">
                <a:effectLst/>
                <a:latin typeface="Times New Roman" panose="02020603050405020304" pitchFamily="18" charset="0"/>
                <a:ea typeface="Times New Roman" panose="02020603050405020304" pitchFamily="18" charset="0"/>
              </a:rPr>
              <a:t>Science</a:t>
            </a:r>
            <a:r>
              <a:rPr lang="en-US" sz="1800" dirty="0">
                <a:effectLst/>
                <a:latin typeface="Times New Roman" panose="02020603050405020304" pitchFamily="18" charset="0"/>
                <a:ea typeface="Times New Roman" panose="02020603050405020304" pitchFamily="18" charset="0"/>
              </a:rPr>
              <a:t> 236 (4799): 280–85.</a:t>
            </a:r>
          </a:p>
          <a:p>
            <a:pPr marL="0" marR="0" indent="0" hangingPunct="0">
              <a:lnSpc>
                <a:spcPct val="200000"/>
              </a:lnSpc>
              <a:spcBef>
                <a:spcPts val="0"/>
              </a:spcBef>
              <a:spcAft>
                <a:spcPts val="0"/>
              </a:spcAft>
            </a:pPr>
            <a:endParaRPr lang="en-US" sz="1800" dirty="0">
              <a:latin typeface="Times New Roman" panose="02020603050405020304" pitchFamily="18" charset="0"/>
              <a:ea typeface="Times New Roman" panose="02020603050405020304" pitchFamily="18" charset="0"/>
            </a:endParaRPr>
          </a:p>
          <a:p>
            <a:pPr hangingPunct="0">
              <a:lnSpc>
                <a:spcPct val="200000"/>
              </a:lnSpc>
              <a:spcBef>
                <a:spcPts val="0"/>
              </a:spcBef>
            </a:pPr>
            <a:r>
              <a:rPr lang="x-none" sz="1800" dirty="0">
                <a:effectLst/>
                <a:latin typeface="Times New Roman" panose="02020603050405020304" pitchFamily="18" charset="0"/>
                <a:ea typeface="Times New Roman" panose="02020603050405020304" pitchFamily="18" charset="0"/>
              </a:rPr>
              <a:t>Quattrone, George A., and Amos Tversky. 1988. Contrasting Rational and Psychological Analyses of Political Choice. </a:t>
            </a:r>
            <a:r>
              <a:rPr lang="x-none" sz="1800" i="1" dirty="0">
                <a:effectLst/>
                <a:latin typeface="Times New Roman" panose="02020603050405020304" pitchFamily="18" charset="0"/>
                <a:ea typeface="Times New Roman" panose="02020603050405020304" pitchFamily="18" charset="0"/>
              </a:rPr>
              <a:t>American Political Science Review</a:t>
            </a:r>
            <a:r>
              <a:rPr lang="x-none" sz="1800" dirty="0">
                <a:effectLst/>
                <a:latin typeface="Times New Roman" panose="02020603050405020304" pitchFamily="18" charset="0"/>
                <a:ea typeface="Times New Roman" panose="02020603050405020304" pitchFamily="18" charset="0"/>
              </a:rPr>
              <a:t> 82, 3: 719–736.</a:t>
            </a:r>
            <a:endParaRPr lang="en-US" sz="1800" dirty="0">
              <a:effectLst/>
              <a:latin typeface="Times New Roman" panose="02020603050405020304" pitchFamily="18" charset="0"/>
              <a:ea typeface="Times New Roman" panose="02020603050405020304" pitchFamily="18" charset="0"/>
            </a:endParaRPr>
          </a:p>
          <a:p>
            <a:pPr marL="0" marR="0" indent="0" hangingPunct="0">
              <a:lnSpc>
                <a:spcPct val="20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indent="0" hangingPunct="0">
              <a:lnSpc>
                <a:spcPct val="200000"/>
              </a:lnSpc>
              <a:spcBef>
                <a:spcPts val="0"/>
              </a:spcBef>
              <a:spcAft>
                <a:spcPts val="0"/>
              </a:spcAft>
            </a:pPr>
            <a:r>
              <a:rPr lang="en-US" sz="1800" dirty="0">
                <a:latin typeface="Times New Roman" panose="02020603050405020304" pitchFamily="18" charset="0"/>
                <a:ea typeface="Times New Roman" panose="02020603050405020304" pitchFamily="18" charset="0"/>
              </a:rPr>
              <a:t>Monday Jan 23, 2023</a:t>
            </a:r>
            <a:endParaRPr lang="en-US" sz="1800" dirty="0">
              <a:effectLst/>
              <a:latin typeface="Times New Roman" panose="02020603050405020304" pitchFamily="18" charset="0"/>
              <a:ea typeface="Times New Roman" panose="02020603050405020304"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a:t>POLI 421, Framing Public Policies, Spring 2023</a:t>
            </a:r>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9BA1-3800-0782-FA20-A2459DAA4772}"/>
              </a:ext>
            </a:extLst>
          </p:cNvPr>
          <p:cNvSpPr>
            <a:spLocks noGrp="1"/>
          </p:cNvSpPr>
          <p:nvPr>
            <p:ph type="title"/>
          </p:nvPr>
        </p:nvSpPr>
        <p:spPr/>
        <p:txBody>
          <a:bodyPr/>
          <a:lstStyle/>
          <a:p>
            <a:r>
              <a:rPr lang="en-US" dirty="0"/>
              <a:t>Note the confusing terminology</a:t>
            </a:r>
          </a:p>
        </p:txBody>
      </p:sp>
      <p:sp>
        <p:nvSpPr>
          <p:cNvPr id="3" name="Content Placeholder 2">
            <a:extLst>
              <a:ext uri="{FF2B5EF4-FFF2-40B4-BE49-F238E27FC236}">
                <a16:creationId xmlns:a16="http://schemas.microsoft.com/office/drawing/2014/main" id="{4653FA87-A052-0F65-FD50-5EC5009C3AAD}"/>
              </a:ext>
            </a:extLst>
          </p:cNvPr>
          <p:cNvSpPr>
            <a:spLocks noGrp="1"/>
          </p:cNvSpPr>
          <p:nvPr>
            <p:ph idx="1"/>
          </p:nvPr>
        </p:nvSpPr>
        <p:spPr/>
        <p:txBody>
          <a:bodyPr>
            <a:normAutofit lnSpcReduction="10000"/>
          </a:bodyPr>
          <a:lstStyle/>
          <a:p>
            <a:r>
              <a:rPr lang="en-US" dirty="0"/>
              <a:t>Depends on if we are thinking of gaining or losing something. Paradoxically, that is the domain of losses (hoping to gain), and the domain of gains (where you fear losing what you have).</a:t>
            </a:r>
          </a:p>
          <a:p>
            <a:endParaRPr lang="en-US" dirty="0"/>
          </a:p>
          <a:p>
            <a:r>
              <a:rPr lang="en-US" b="1" dirty="0"/>
              <a:t>Domain of gains: </a:t>
            </a:r>
            <a:r>
              <a:rPr lang="en-US" dirty="0"/>
              <a:t>You already have something, but you might lose it.</a:t>
            </a:r>
          </a:p>
          <a:p>
            <a:pPr lvl="1"/>
            <a:r>
              <a:rPr lang="en-US" dirty="0"/>
              <a:t>Think of the wealthy with income tax proposals. They don’t want to lose what they have. Therefore they do not want to take risks.</a:t>
            </a:r>
          </a:p>
          <a:p>
            <a:pPr lvl="1"/>
            <a:endParaRPr lang="en-US" dirty="0"/>
          </a:p>
          <a:p>
            <a:r>
              <a:rPr lang="en-US" b="1" dirty="0"/>
              <a:t>Domain of losses: </a:t>
            </a:r>
            <a:r>
              <a:rPr lang="en-US" dirty="0"/>
              <a:t>You don’t have something, but you’d like it.</a:t>
            </a:r>
          </a:p>
          <a:p>
            <a:pPr lvl="1"/>
            <a:r>
              <a:rPr lang="en-US" dirty="0"/>
              <a:t>Maybe you’ll take more of a risk to get it. Lottery tickets are mathematically losing propositions. But poor people are more likely to buy them.</a:t>
            </a:r>
          </a:p>
        </p:txBody>
      </p:sp>
      <p:sp>
        <p:nvSpPr>
          <p:cNvPr id="4" name="Footer Placeholder 3">
            <a:extLst>
              <a:ext uri="{FF2B5EF4-FFF2-40B4-BE49-F238E27FC236}">
                <a16:creationId xmlns:a16="http://schemas.microsoft.com/office/drawing/2014/main" id="{EEFAB517-834D-C4F9-6A19-D87E30CE5248}"/>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BF7BF7DA-1A7B-EF92-4ABC-A5ED13504185}"/>
              </a:ext>
            </a:extLst>
          </p:cNvPr>
          <p:cNvSpPr>
            <a:spLocks noGrp="1"/>
          </p:cNvSpPr>
          <p:nvPr>
            <p:ph type="sldNum" sz="quarter" idx="12"/>
          </p:nvPr>
        </p:nvSpPr>
        <p:spPr/>
        <p:txBody>
          <a:bodyPr/>
          <a:lstStyle/>
          <a:p>
            <a:fld id="{8B70254D-0821-4C59-A65E-A985EB574F0D}" type="slidenum">
              <a:rPr lang="en-US" smtClean="0"/>
              <a:t>10</a:t>
            </a:fld>
            <a:endParaRPr lang="en-US"/>
          </a:p>
        </p:txBody>
      </p:sp>
      <p:pic>
        <p:nvPicPr>
          <p:cNvPr id="6" name="Picture 5">
            <a:extLst>
              <a:ext uri="{FF2B5EF4-FFF2-40B4-BE49-F238E27FC236}">
                <a16:creationId xmlns:a16="http://schemas.microsoft.com/office/drawing/2014/main" id="{7D9A9804-C68E-FE23-503F-500994D7C8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87766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67D1-8789-3315-D4E6-B68C673822D5}"/>
              </a:ext>
            </a:extLst>
          </p:cNvPr>
          <p:cNvSpPr>
            <a:spLocks noGrp="1"/>
          </p:cNvSpPr>
          <p:nvPr>
            <p:ph type="title"/>
          </p:nvPr>
        </p:nvSpPr>
        <p:spPr/>
        <p:txBody>
          <a:bodyPr/>
          <a:lstStyle/>
          <a:p>
            <a:r>
              <a:rPr lang="en-US" dirty="0"/>
              <a:t>Public policy always involves a status quo</a:t>
            </a:r>
          </a:p>
        </p:txBody>
      </p:sp>
      <p:sp>
        <p:nvSpPr>
          <p:cNvPr id="3" name="Content Placeholder 2">
            <a:extLst>
              <a:ext uri="{FF2B5EF4-FFF2-40B4-BE49-F238E27FC236}">
                <a16:creationId xmlns:a16="http://schemas.microsoft.com/office/drawing/2014/main" id="{AA93D752-8DE7-4A30-47E9-B9F9C752AA72}"/>
              </a:ext>
            </a:extLst>
          </p:cNvPr>
          <p:cNvSpPr>
            <a:spLocks noGrp="1"/>
          </p:cNvSpPr>
          <p:nvPr>
            <p:ph idx="1"/>
          </p:nvPr>
        </p:nvSpPr>
        <p:spPr/>
        <p:txBody>
          <a:bodyPr>
            <a:normAutofit lnSpcReduction="10000"/>
          </a:bodyPr>
          <a:lstStyle/>
          <a:p>
            <a:r>
              <a:rPr lang="en-US" dirty="0"/>
              <a:t>Preserving the status quo is generally the low-risk choice.</a:t>
            </a:r>
          </a:p>
          <a:p>
            <a:r>
              <a:rPr lang="en-US" dirty="0"/>
              <a:t>Change generally involves some risk.</a:t>
            </a:r>
          </a:p>
          <a:p>
            <a:endParaRPr lang="en-US" dirty="0"/>
          </a:p>
          <a:p>
            <a:r>
              <a:rPr lang="en-US" dirty="0"/>
              <a:t>To encourage someone to support the status quo, just make them convinced that they are in the domain of gains.</a:t>
            </a:r>
          </a:p>
          <a:p>
            <a:r>
              <a:rPr lang="en-US" dirty="0"/>
              <a:t>To make someone support change, convince them that they are in the domain of losses.</a:t>
            </a:r>
          </a:p>
          <a:p>
            <a:endParaRPr lang="en-US" dirty="0"/>
          </a:p>
          <a:p>
            <a:r>
              <a:rPr lang="en-US" dirty="0"/>
              <a:t>Gains: do what you can to protect your gains. Losses: take a risk and see if maybe you can improve your situation…</a:t>
            </a:r>
          </a:p>
        </p:txBody>
      </p:sp>
      <p:sp>
        <p:nvSpPr>
          <p:cNvPr id="4" name="Footer Placeholder 3">
            <a:extLst>
              <a:ext uri="{FF2B5EF4-FFF2-40B4-BE49-F238E27FC236}">
                <a16:creationId xmlns:a16="http://schemas.microsoft.com/office/drawing/2014/main" id="{BB30E531-1625-B951-60FC-DB2FD3C9412E}"/>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C28BD17B-4C45-F413-06A6-5F1BCEBB2643}"/>
              </a:ext>
            </a:extLst>
          </p:cNvPr>
          <p:cNvSpPr>
            <a:spLocks noGrp="1"/>
          </p:cNvSpPr>
          <p:nvPr>
            <p:ph type="sldNum" sz="quarter" idx="12"/>
          </p:nvPr>
        </p:nvSpPr>
        <p:spPr/>
        <p:txBody>
          <a:bodyPr/>
          <a:lstStyle/>
          <a:p>
            <a:fld id="{8B70254D-0821-4C59-A65E-A985EB574F0D}" type="slidenum">
              <a:rPr lang="en-US" smtClean="0"/>
              <a:t>11</a:t>
            </a:fld>
            <a:endParaRPr lang="en-US"/>
          </a:p>
        </p:txBody>
      </p:sp>
      <p:pic>
        <p:nvPicPr>
          <p:cNvPr id="6" name="Picture 5">
            <a:extLst>
              <a:ext uri="{FF2B5EF4-FFF2-40B4-BE49-F238E27FC236}">
                <a16:creationId xmlns:a16="http://schemas.microsoft.com/office/drawing/2014/main" id="{9C361A41-61EF-3638-EC8C-DC0939A20D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669774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2265341"/>
          </a:xfrm>
        </p:spPr>
        <p:txBody>
          <a:bodyPr>
            <a:normAutofit fontScale="90000"/>
          </a:bodyPr>
          <a:lstStyle/>
          <a:p>
            <a:r>
              <a:rPr lang="en-US" dirty="0"/>
              <a:t>Risk acceptance in the domain of loss</a:t>
            </a:r>
            <a:br>
              <a:rPr lang="en-US" dirty="0"/>
            </a:br>
            <a:r>
              <a:rPr lang="en-US" dirty="0"/>
              <a:t>Risk aversion in the domain of gains</a:t>
            </a:r>
            <a:br>
              <a:rPr lang="en-US" dirty="0"/>
            </a:br>
            <a:r>
              <a:rPr lang="en-US" dirty="0"/>
              <a:t>Losses loom larger than gains…</a:t>
            </a:r>
            <a:br>
              <a:rPr lang="en-US" dirty="0"/>
            </a:br>
            <a:r>
              <a:rPr lang="en-US" dirty="0"/>
              <a:t>Does that happen in public policy and framing?</a:t>
            </a:r>
          </a:p>
        </p:txBody>
      </p:sp>
      <p:sp>
        <p:nvSpPr>
          <p:cNvPr id="3" name="Content Placeholder 2"/>
          <p:cNvSpPr>
            <a:spLocks noGrp="1"/>
          </p:cNvSpPr>
          <p:nvPr>
            <p:ph idx="1"/>
          </p:nvPr>
        </p:nvSpPr>
        <p:spPr>
          <a:xfrm>
            <a:off x="838200" y="2630465"/>
            <a:ext cx="10515600" cy="3591373"/>
          </a:xfrm>
        </p:spPr>
        <p:txBody>
          <a:bodyPr>
            <a:normAutofit/>
          </a:bodyPr>
          <a:lstStyle/>
          <a:p>
            <a:pPr lvl="1"/>
            <a:endParaRPr lang="en-US" dirty="0"/>
          </a:p>
          <a:p>
            <a:pPr lvl="1"/>
            <a:r>
              <a:rPr lang="en-US" dirty="0"/>
              <a:t>How to proponents and opponents of new programs manipulate feelings of gain v. loss, and therefore people’s sense of risk-acceptance?</a:t>
            </a:r>
          </a:p>
          <a:p>
            <a:pPr lvl="1"/>
            <a:endParaRPr lang="en-US" dirty="0"/>
          </a:p>
          <a:p>
            <a:pPr lvl="1"/>
            <a:r>
              <a:rPr lang="en-US" dirty="0"/>
              <a:t>Consider:</a:t>
            </a:r>
          </a:p>
          <a:p>
            <a:pPr lvl="2"/>
            <a:r>
              <a:rPr lang="en-US" dirty="0"/>
              <a:t>Expansion of medical coverage / “Medicare for all” / other health care reforms</a:t>
            </a:r>
          </a:p>
          <a:p>
            <a:pPr lvl="2"/>
            <a:r>
              <a:rPr lang="en-US" dirty="0"/>
              <a:t>Climate change mitigation</a:t>
            </a:r>
          </a:p>
          <a:p>
            <a:pPr lvl="2"/>
            <a:endParaRPr lang="en-US" dirty="0"/>
          </a:p>
          <a:p>
            <a:pPr lvl="1"/>
            <a:r>
              <a:rPr lang="en-US" dirty="0"/>
              <a:t>How do the two sides manipulate feelings of risk?</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71863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51982"/>
          </a:xfrm>
        </p:spPr>
        <p:txBody>
          <a:bodyPr>
            <a:normAutofit fontScale="90000"/>
          </a:bodyPr>
          <a:lstStyle/>
          <a:p>
            <a:r>
              <a:rPr lang="en-US" dirty="0"/>
              <a:t>Health Care Reform: urgent need to take a risk to resolve an urgent problem?</a:t>
            </a:r>
            <a:br>
              <a:rPr lang="en-US" dirty="0"/>
            </a:br>
            <a:r>
              <a:rPr lang="en-US" dirty="0"/>
              <a:t>Or be cautious with “risky schemes” because we have the “best health care system in the world”?</a:t>
            </a:r>
          </a:p>
        </p:txBody>
      </p:sp>
      <p:sp>
        <p:nvSpPr>
          <p:cNvPr id="3" name="Content Placeholder 2"/>
          <p:cNvSpPr>
            <a:spLocks noGrp="1"/>
          </p:cNvSpPr>
          <p:nvPr>
            <p:ph idx="1"/>
          </p:nvPr>
        </p:nvSpPr>
        <p:spPr>
          <a:xfrm>
            <a:off x="838200" y="2830883"/>
            <a:ext cx="10515600" cy="3046042"/>
          </a:xfrm>
        </p:spPr>
        <p:txBody>
          <a:bodyPr>
            <a:normAutofit fontScale="85000" lnSpcReduction="20000"/>
          </a:bodyPr>
          <a:lstStyle/>
          <a:p>
            <a:r>
              <a:rPr lang="en-US" dirty="0"/>
              <a:t>Opponents of expansion of medical coverage:</a:t>
            </a:r>
          </a:p>
          <a:p>
            <a:pPr lvl="1"/>
            <a:r>
              <a:rPr lang="en-US" dirty="0"/>
              <a:t>“We have the greatest medical system known to human civilization”</a:t>
            </a:r>
          </a:p>
          <a:p>
            <a:r>
              <a:rPr lang="en-US" dirty="0"/>
              <a:t>Proponents of change:</a:t>
            </a:r>
          </a:p>
          <a:p>
            <a:pPr lvl="1"/>
            <a:r>
              <a:rPr lang="en-US" dirty="0"/>
              <a:t>It’s a disgrace that xxx millions of Americans don’t have medical care</a:t>
            </a:r>
          </a:p>
          <a:p>
            <a:r>
              <a:rPr lang="en-US" dirty="0"/>
              <a:t>We manipulate people’s feelings of the need to take a risk for a greater gain, v. the need to “play it safe” to protect something.</a:t>
            </a:r>
          </a:p>
          <a:p>
            <a:r>
              <a:rPr lang="en-US" dirty="0"/>
              <a:t>Note the confusing language about “gains” and “losses”: we are more willing to take a risk if we feel we have something to gain. So down-grading what we have is a good strategy. If we love the status quo, then any change is a “risky scheme”.</a:t>
            </a:r>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0798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bad is the status quo?</a:t>
            </a:r>
          </a:p>
        </p:txBody>
      </p:sp>
      <p:sp>
        <p:nvSpPr>
          <p:cNvPr id="3" name="Content Placeholder 2"/>
          <p:cNvSpPr>
            <a:spLocks noGrp="1"/>
          </p:cNvSpPr>
          <p:nvPr>
            <p:ph idx="1"/>
          </p:nvPr>
        </p:nvSpPr>
        <p:spPr>
          <a:xfrm>
            <a:off x="838200" y="1490597"/>
            <a:ext cx="10515600" cy="4386328"/>
          </a:xfrm>
        </p:spPr>
        <p:txBody>
          <a:bodyPr>
            <a:normAutofit/>
          </a:bodyPr>
          <a:lstStyle/>
          <a:p>
            <a:r>
              <a:rPr lang="en-US" dirty="0"/>
              <a:t>Status quo is catastrophic:</a:t>
            </a:r>
          </a:p>
          <a:p>
            <a:pPr lvl="1"/>
            <a:r>
              <a:rPr lang="en-US" dirty="0"/>
              <a:t>Any change is worth the risk</a:t>
            </a:r>
          </a:p>
          <a:p>
            <a:pPr lvl="1"/>
            <a:endParaRPr lang="en-US" dirty="0"/>
          </a:p>
          <a:p>
            <a:r>
              <a:rPr lang="en-US" dirty="0"/>
              <a:t>Status quo is really working pretty well:</a:t>
            </a:r>
          </a:p>
          <a:p>
            <a:pPr lvl="1"/>
            <a:r>
              <a:rPr lang="en-US" dirty="0"/>
              <a:t>You prefer the  certainty of what you know you are going to get compared to a chance to either get less or more</a:t>
            </a:r>
          </a:p>
          <a:p>
            <a:pPr lvl="2"/>
            <a:r>
              <a:rPr lang="en-US" dirty="0"/>
              <a:t>(You are in the domain of gains)</a:t>
            </a:r>
          </a:p>
          <a:p>
            <a:r>
              <a:rPr lang="en-US" dirty="0"/>
              <a:t>Note how often people argue not about how good their proposed plan is, but about the relative urgency of “doing something” and how terrible the status quo is. They are manipulating your risk-aversion.</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657303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vocabulary to keep straight…</a:t>
            </a:r>
          </a:p>
        </p:txBody>
      </p:sp>
      <p:sp>
        <p:nvSpPr>
          <p:cNvPr id="3" name="Content Placeholder 2"/>
          <p:cNvSpPr>
            <a:spLocks noGrp="1"/>
          </p:cNvSpPr>
          <p:nvPr>
            <p:ph idx="1"/>
          </p:nvPr>
        </p:nvSpPr>
        <p:spPr>
          <a:xfrm>
            <a:off x="838200" y="1490597"/>
            <a:ext cx="10515600" cy="4386328"/>
          </a:xfrm>
        </p:spPr>
        <p:txBody>
          <a:bodyPr>
            <a:normAutofit/>
          </a:bodyPr>
          <a:lstStyle/>
          <a:p>
            <a:r>
              <a:rPr lang="en-US" dirty="0"/>
              <a:t>“Expected utility theory” v. “prospect theory”</a:t>
            </a:r>
          </a:p>
          <a:p>
            <a:pPr lvl="1"/>
            <a:r>
              <a:rPr lang="en-US" dirty="0"/>
              <a:t>Economics v. psychology</a:t>
            </a:r>
          </a:p>
          <a:p>
            <a:r>
              <a:rPr lang="en-US" dirty="0"/>
              <a:t>“Reference points” or “anchors”, and “equivalence frames”</a:t>
            </a:r>
          </a:p>
          <a:p>
            <a:pPr lvl="1"/>
            <a:r>
              <a:rPr lang="en-US" dirty="0"/>
              <a:t>Unemployment rate of 7% ~= employment of 93%</a:t>
            </a:r>
          </a:p>
          <a:p>
            <a:pPr lvl="1"/>
            <a:r>
              <a:rPr lang="en-US" dirty="0"/>
              <a:t>This product is on sale, 20 percent below the “manufacturer’s suggested retail price.” “Compare at twice the price”. Normal price: much higher.</a:t>
            </a:r>
          </a:p>
          <a:p>
            <a:pPr lvl="2"/>
            <a:r>
              <a:rPr lang="en-US" dirty="0"/>
              <a:t>By making to anchor or consider a high reference point, the product seems cheaper.</a:t>
            </a:r>
          </a:p>
          <a:p>
            <a:pPr lvl="1"/>
            <a:r>
              <a:rPr lang="en-US" dirty="0"/>
              <a:t>What they are really doing is making you think about some number from a different perspective. It’s still the same number!</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944014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Losses are more hurtful than gains are helpful</a:t>
            </a:r>
          </a:p>
        </p:txBody>
      </p:sp>
      <p:sp>
        <p:nvSpPr>
          <p:cNvPr id="3" name="Content Placeholder 2"/>
          <p:cNvSpPr>
            <a:spLocks noGrp="1"/>
          </p:cNvSpPr>
          <p:nvPr>
            <p:ph idx="1"/>
          </p:nvPr>
        </p:nvSpPr>
        <p:spPr>
          <a:xfrm>
            <a:off x="838200" y="1402915"/>
            <a:ext cx="10515600" cy="4474010"/>
          </a:xfrm>
        </p:spPr>
        <p:txBody>
          <a:bodyPr>
            <a:normAutofit/>
          </a:bodyPr>
          <a:lstStyle/>
          <a:p>
            <a:r>
              <a:rPr lang="en-US" dirty="0"/>
              <a:t>Presenting things as possible losses generates more anxiety…</a:t>
            </a:r>
          </a:p>
          <a:p>
            <a:endParaRPr lang="en-US" dirty="0"/>
          </a:p>
          <a:p>
            <a:r>
              <a:rPr lang="en-US" dirty="0"/>
              <a:t>Wed: “Bad is stronger than good” in many areas of thinking</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608565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75626"/>
          </a:xfrm>
        </p:spPr>
        <p:txBody>
          <a:bodyPr/>
          <a:lstStyle/>
          <a:p>
            <a:r>
              <a:rPr lang="en-US" dirty="0"/>
              <a:t>Familiar v. unfamiliar; dread v. mundane risks</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95600" y="1175626"/>
            <a:ext cx="6400800" cy="5180724"/>
          </a:xfrm>
        </p:spPr>
      </p:pic>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693992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Controllable v. not; Observable v. not</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951" y="1961058"/>
            <a:ext cx="12068097" cy="3010445"/>
          </a:xfrm>
        </p:spPr>
      </p:pic>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8099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that make us over-estimate risk</a:t>
            </a:r>
          </a:p>
        </p:txBody>
      </p:sp>
      <p:sp>
        <p:nvSpPr>
          <p:cNvPr id="3" name="Content Placeholder 2"/>
          <p:cNvSpPr>
            <a:spLocks noGrp="1"/>
          </p:cNvSpPr>
          <p:nvPr>
            <p:ph idx="1"/>
          </p:nvPr>
        </p:nvSpPr>
        <p:spPr>
          <a:xfrm>
            <a:off x="838200" y="1499616"/>
            <a:ext cx="10515600" cy="4377309"/>
          </a:xfrm>
        </p:spPr>
        <p:txBody>
          <a:bodyPr>
            <a:normAutofit/>
          </a:bodyPr>
          <a:lstStyle/>
          <a:p>
            <a:pPr marL="0" indent="0">
              <a:buNone/>
            </a:pPr>
            <a:r>
              <a:rPr lang="en-US" dirty="0"/>
              <a:t>Unknown (invisible, delayed, unfamiliar)</a:t>
            </a:r>
          </a:p>
          <a:p>
            <a:pPr marL="0" indent="0">
              <a:buNone/>
            </a:pPr>
            <a:r>
              <a:rPr lang="en-US" dirty="0"/>
              <a:t>Dread (scary!)</a:t>
            </a:r>
          </a:p>
          <a:p>
            <a:pPr marL="0" indent="0">
              <a:buNone/>
            </a:pPr>
            <a:r>
              <a:rPr lang="en-US" dirty="0"/>
              <a:t>Uncontrollable (sit on an airplane someone else flies v. drive your car)</a:t>
            </a:r>
          </a:p>
          <a:p>
            <a:pPr marL="0" indent="0">
              <a:buNone/>
            </a:pPr>
            <a:r>
              <a:rPr lang="en-US" dirty="0"/>
              <a:t>Inequitable (victims did not deserve it; v. they took a known risk)</a:t>
            </a:r>
          </a:p>
          <a:p>
            <a:pPr marL="0" indent="0">
              <a:buNone/>
            </a:pPr>
            <a:r>
              <a:rPr lang="en-US" dirty="0"/>
              <a:t>Catastrophic v. individual consequence</a:t>
            </a:r>
          </a:p>
          <a:p>
            <a:pPr marL="0" indent="0">
              <a:buNone/>
            </a:pPr>
            <a:r>
              <a:rPr lang="en-US" dirty="0"/>
              <a:t>Likely to affect future generations v. only oneself</a:t>
            </a:r>
          </a:p>
          <a:p>
            <a:pPr marL="0" indent="0">
              <a:buNone/>
            </a:pPr>
            <a:r>
              <a:rPr lang="en-US" dirty="0"/>
              <a:t>Voluntary v. involuntary</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27147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81573"/>
          </a:xfrm>
        </p:spPr>
        <p:txBody>
          <a:bodyPr>
            <a:normAutofit fontScale="90000"/>
          </a:bodyPr>
          <a:lstStyle/>
          <a:p>
            <a:r>
              <a:rPr lang="en-US" dirty="0"/>
              <a:t>Do we see perceptions of risk being manipulated in politics? Does your mom do it, too?</a:t>
            </a:r>
          </a:p>
        </p:txBody>
      </p:sp>
      <p:sp>
        <p:nvSpPr>
          <p:cNvPr id="3" name="Content Placeholder 2"/>
          <p:cNvSpPr>
            <a:spLocks noGrp="1"/>
          </p:cNvSpPr>
          <p:nvPr>
            <p:ph idx="1"/>
          </p:nvPr>
        </p:nvSpPr>
        <p:spPr>
          <a:xfrm>
            <a:off x="838200" y="1546698"/>
            <a:ext cx="10515600" cy="4330227"/>
          </a:xfrm>
        </p:spPr>
        <p:txBody>
          <a:bodyPr>
            <a:normAutofit/>
          </a:bodyPr>
          <a:lstStyle/>
          <a:p>
            <a:pPr marL="0" indent="0">
              <a:buNone/>
            </a:pPr>
            <a:r>
              <a:rPr lang="en-US" dirty="0"/>
              <a:t>What fears / risks are manipulated / amplified?</a:t>
            </a:r>
          </a:p>
          <a:p>
            <a:r>
              <a:rPr lang="en-US" dirty="0"/>
              <a:t>“You’ll catch pneumonia!”</a:t>
            </a:r>
          </a:p>
          <a:p>
            <a:r>
              <a:rPr lang="en-US" dirty="0"/>
              <a:t>Odds of violent crime.</a:t>
            </a:r>
          </a:p>
          <a:p>
            <a:r>
              <a:rPr lang="en-US" dirty="0"/>
              <a:t>Odds of someone on work release will commit a crime.</a:t>
            </a:r>
          </a:p>
          <a:p>
            <a:r>
              <a:rPr lang="en-US" dirty="0"/>
              <a:t>Stranger-attacks v. dangers from loved ones or family members.</a:t>
            </a:r>
          </a:p>
          <a:p>
            <a:r>
              <a:rPr lang="en-US" dirty="0"/>
              <a:t>Every airplane crash or near miss.</a:t>
            </a:r>
          </a:p>
          <a:p>
            <a:pPr marL="0" indent="0">
              <a:buNone/>
            </a:pPr>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37039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AADCF-C5C5-CE26-5563-2AA6FA1FB1CB}"/>
              </a:ext>
            </a:extLst>
          </p:cNvPr>
          <p:cNvSpPr>
            <a:spLocks noGrp="1"/>
          </p:cNvSpPr>
          <p:nvPr>
            <p:ph type="title"/>
          </p:nvPr>
        </p:nvSpPr>
        <p:spPr>
          <a:xfrm>
            <a:off x="838200" y="365126"/>
            <a:ext cx="10515600" cy="817360"/>
          </a:xfrm>
        </p:spPr>
        <p:txBody>
          <a:bodyPr>
            <a:normAutofit/>
          </a:bodyPr>
          <a:lstStyle/>
          <a:p>
            <a:r>
              <a:rPr lang="en-US" dirty="0"/>
              <a:t>What risks are minimized?</a:t>
            </a:r>
          </a:p>
        </p:txBody>
      </p:sp>
      <p:sp>
        <p:nvSpPr>
          <p:cNvPr id="3" name="Content Placeholder 2">
            <a:extLst>
              <a:ext uri="{FF2B5EF4-FFF2-40B4-BE49-F238E27FC236}">
                <a16:creationId xmlns:a16="http://schemas.microsoft.com/office/drawing/2014/main" id="{45A0FC6F-47FA-01C2-40C3-4371AEA959AC}"/>
              </a:ext>
            </a:extLst>
          </p:cNvPr>
          <p:cNvSpPr>
            <a:spLocks noGrp="1"/>
          </p:cNvSpPr>
          <p:nvPr>
            <p:ph idx="1"/>
          </p:nvPr>
        </p:nvSpPr>
        <p:spPr>
          <a:xfrm>
            <a:off x="838200" y="1361872"/>
            <a:ext cx="10515600" cy="4815091"/>
          </a:xfrm>
        </p:spPr>
        <p:txBody>
          <a:bodyPr/>
          <a:lstStyle/>
          <a:p>
            <a:r>
              <a:rPr lang="en-US" dirty="0"/>
              <a:t>Bad things are going to happen in war...</a:t>
            </a:r>
          </a:p>
          <a:p>
            <a:r>
              <a:rPr lang="en-US" dirty="0"/>
              <a:t>The Soviets couldn’t handle Afghanistan, but Americans will have no problem…</a:t>
            </a:r>
          </a:p>
          <a:p>
            <a:r>
              <a:rPr lang="en-US" dirty="0"/>
              <a:t>Cost estimates can be optimistic…</a:t>
            </a:r>
          </a:p>
          <a:p>
            <a:r>
              <a:rPr lang="en-US" dirty="0"/>
              <a:t>No one will do anything bad with all the data they collect about you…</a:t>
            </a:r>
          </a:p>
          <a:p>
            <a:r>
              <a:rPr lang="en-US" dirty="0"/>
              <a:t>Trust me…</a:t>
            </a:r>
          </a:p>
          <a:p>
            <a:endParaRPr lang="en-US" dirty="0"/>
          </a:p>
          <a:p>
            <a:r>
              <a:rPr lang="en-US" dirty="0"/>
              <a:t>Sometimes both: Our product is excellent, but here’s a 3 year warranty you can purchase to protect yourself…</a:t>
            </a:r>
          </a:p>
          <a:p>
            <a:endParaRPr lang="en-US" dirty="0"/>
          </a:p>
        </p:txBody>
      </p:sp>
      <p:sp>
        <p:nvSpPr>
          <p:cNvPr id="4" name="Footer Placeholder 3">
            <a:extLst>
              <a:ext uri="{FF2B5EF4-FFF2-40B4-BE49-F238E27FC236}">
                <a16:creationId xmlns:a16="http://schemas.microsoft.com/office/drawing/2014/main" id="{1513490D-D77E-10E0-C847-0DE3C6B34997}"/>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7E431291-4FD6-FBC8-5743-AC09C70F34EF}"/>
              </a:ext>
            </a:extLst>
          </p:cNvPr>
          <p:cNvSpPr>
            <a:spLocks noGrp="1"/>
          </p:cNvSpPr>
          <p:nvPr>
            <p:ph type="sldNum" sz="quarter" idx="12"/>
          </p:nvPr>
        </p:nvSpPr>
        <p:spPr/>
        <p:txBody>
          <a:bodyPr/>
          <a:lstStyle/>
          <a:p>
            <a:fld id="{8B70254D-0821-4C59-A65E-A985EB574F0D}" type="slidenum">
              <a:rPr lang="en-US" smtClean="0"/>
              <a:t>6</a:t>
            </a:fld>
            <a:endParaRPr lang="en-US"/>
          </a:p>
        </p:txBody>
      </p:sp>
      <p:pic>
        <p:nvPicPr>
          <p:cNvPr id="6" name="Picture 5">
            <a:extLst>
              <a:ext uri="{FF2B5EF4-FFF2-40B4-BE49-F238E27FC236}">
                <a16:creationId xmlns:a16="http://schemas.microsoft.com/office/drawing/2014/main" id="{ABA25424-2C72-C777-8670-CC3988943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429630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977EA-2724-7EDA-9A23-88939C51EE1F}"/>
              </a:ext>
            </a:extLst>
          </p:cNvPr>
          <p:cNvSpPr>
            <a:spLocks noGrp="1"/>
          </p:cNvSpPr>
          <p:nvPr>
            <p:ph type="title"/>
          </p:nvPr>
        </p:nvSpPr>
        <p:spPr/>
        <p:txBody>
          <a:bodyPr/>
          <a:lstStyle/>
          <a:p>
            <a:r>
              <a:rPr lang="en-US" dirty="0"/>
              <a:t>Sometimes we have no choice</a:t>
            </a:r>
          </a:p>
        </p:txBody>
      </p:sp>
      <p:sp>
        <p:nvSpPr>
          <p:cNvPr id="3" name="Content Placeholder 2">
            <a:extLst>
              <a:ext uri="{FF2B5EF4-FFF2-40B4-BE49-F238E27FC236}">
                <a16:creationId xmlns:a16="http://schemas.microsoft.com/office/drawing/2014/main" id="{B0913610-EB57-F7A0-5713-0969F3904996}"/>
              </a:ext>
            </a:extLst>
          </p:cNvPr>
          <p:cNvSpPr>
            <a:spLocks noGrp="1"/>
          </p:cNvSpPr>
          <p:nvPr>
            <p:ph idx="1"/>
          </p:nvPr>
        </p:nvSpPr>
        <p:spPr/>
        <p:txBody>
          <a:bodyPr/>
          <a:lstStyle/>
          <a:p>
            <a:r>
              <a:rPr lang="en-US" dirty="0"/>
              <a:t>If your child had an incurable disease, you’d enroll them in a clinical trial…</a:t>
            </a:r>
          </a:p>
          <a:p>
            <a:endParaRPr lang="en-US" dirty="0"/>
          </a:p>
          <a:p>
            <a:r>
              <a:rPr lang="en-US" dirty="0"/>
              <a:t>Let’s expand that to a general idea:</a:t>
            </a:r>
          </a:p>
          <a:p>
            <a:r>
              <a:rPr lang="en-US" dirty="0"/>
              <a:t>How much do you care about the problem?</a:t>
            </a:r>
          </a:p>
          <a:p>
            <a:pPr lvl="1"/>
            <a:r>
              <a:rPr lang="en-US" dirty="0"/>
              <a:t>A lot: then take risks to at least do all you can do to solve it.</a:t>
            </a:r>
          </a:p>
          <a:p>
            <a:pPr lvl="1"/>
            <a:r>
              <a:rPr lang="en-US" dirty="0"/>
              <a:t>Not that much: then play it safe.</a:t>
            </a:r>
          </a:p>
          <a:p>
            <a:r>
              <a:rPr lang="en-US" dirty="0"/>
              <a:t>Think about that when you hear conservatives and liberals arguing about solving some social problem…</a:t>
            </a:r>
          </a:p>
        </p:txBody>
      </p:sp>
      <p:sp>
        <p:nvSpPr>
          <p:cNvPr id="4" name="Footer Placeholder 3">
            <a:extLst>
              <a:ext uri="{FF2B5EF4-FFF2-40B4-BE49-F238E27FC236}">
                <a16:creationId xmlns:a16="http://schemas.microsoft.com/office/drawing/2014/main" id="{275EFAF9-0EE4-E6A4-354C-D79F907DE70C}"/>
              </a:ext>
            </a:extLst>
          </p:cNvPr>
          <p:cNvSpPr>
            <a:spLocks noGrp="1"/>
          </p:cNvSpPr>
          <p:nvPr>
            <p:ph type="ftr" sz="quarter" idx="11"/>
          </p:nvPr>
        </p:nvSpPr>
        <p:spPr/>
        <p:txBody>
          <a:bodyPr/>
          <a:lstStyle/>
          <a:p>
            <a:r>
              <a:rPr lang="en-US"/>
              <a:t>POLI 421, Framing Public Policies, Spring 2023</a:t>
            </a:r>
          </a:p>
        </p:txBody>
      </p:sp>
      <p:sp>
        <p:nvSpPr>
          <p:cNvPr id="5" name="Slide Number Placeholder 4">
            <a:extLst>
              <a:ext uri="{FF2B5EF4-FFF2-40B4-BE49-F238E27FC236}">
                <a16:creationId xmlns:a16="http://schemas.microsoft.com/office/drawing/2014/main" id="{C163E014-9594-D6B1-5358-81425A81E2BC}"/>
              </a:ext>
            </a:extLst>
          </p:cNvPr>
          <p:cNvSpPr>
            <a:spLocks noGrp="1"/>
          </p:cNvSpPr>
          <p:nvPr>
            <p:ph type="sldNum" sz="quarter" idx="12"/>
          </p:nvPr>
        </p:nvSpPr>
        <p:spPr/>
        <p:txBody>
          <a:bodyPr/>
          <a:lstStyle/>
          <a:p>
            <a:fld id="{8B70254D-0821-4C59-A65E-A985EB574F0D}" type="slidenum">
              <a:rPr lang="en-US" smtClean="0"/>
              <a:t>7</a:t>
            </a:fld>
            <a:endParaRPr lang="en-US"/>
          </a:p>
        </p:txBody>
      </p:sp>
      <p:pic>
        <p:nvPicPr>
          <p:cNvPr id="6" name="Picture 5">
            <a:extLst>
              <a:ext uri="{FF2B5EF4-FFF2-40B4-BE49-F238E27FC236}">
                <a16:creationId xmlns:a16="http://schemas.microsoft.com/office/drawing/2014/main" id="{19409CBF-143C-9C24-435B-F7F8326EBB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047347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 v. Psychological Theories of Choice (</a:t>
            </a:r>
            <a:r>
              <a:rPr lang="en-US" dirty="0" err="1"/>
              <a:t>Quattrone</a:t>
            </a:r>
            <a:r>
              <a:rPr lang="en-US" dirty="0"/>
              <a:t> and Tversky)</a:t>
            </a:r>
          </a:p>
        </p:txBody>
      </p:sp>
      <p:sp>
        <p:nvSpPr>
          <p:cNvPr id="3" name="Content Placeholder 2"/>
          <p:cNvSpPr>
            <a:spLocks noGrp="1"/>
          </p:cNvSpPr>
          <p:nvPr>
            <p:ph idx="1"/>
          </p:nvPr>
        </p:nvSpPr>
        <p:spPr>
          <a:xfrm>
            <a:off x="838200" y="2320119"/>
            <a:ext cx="10515600" cy="3556806"/>
          </a:xfrm>
        </p:spPr>
        <p:txBody>
          <a:bodyPr>
            <a:normAutofit fontScale="92500" lnSpcReduction="10000"/>
          </a:bodyPr>
          <a:lstStyle/>
          <a:p>
            <a:pPr marL="0" indent="0">
              <a:buNone/>
            </a:pPr>
            <a:r>
              <a:rPr lang="en-US" dirty="0"/>
              <a:t>Economics: Common to assume rationality in that people will by the same product at a lower price if they can, and we can understand a lot of outcomes from decisions by acting “as if” people are rational. They are not stupid, after all.</a:t>
            </a:r>
          </a:p>
          <a:p>
            <a:pPr marL="0" indent="0">
              <a:buNone/>
            </a:pPr>
            <a:endParaRPr lang="en-US" dirty="0"/>
          </a:p>
          <a:p>
            <a:pPr marL="0" indent="0">
              <a:buNone/>
            </a:pPr>
            <a:r>
              <a:rPr lang="en-US" dirty="0"/>
              <a:t>Psychology: This is crazy. People don’t calculate like that.</a:t>
            </a:r>
          </a:p>
          <a:p>
            <a:pPr marL="0" indent="0">
              <a:buNone/>
            </a:pPr>
            <a:endParaRPr lang="en-US" dirty="0"/>
          </a:p>
          <a:p>
            <a:pPr marL="0" indent="0">
              <a:buNone/>
            </a:pPr>
            <a:r>
              <a:rPr lang="en-US" dirty="0"/>
              <a:t>Political science and framing: When is it ok to assume something relatively close to rational, and when do we really need to understand psychology?</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keep in mind about how people actually think</a:t>
            </a:r>
          </a:p>
        </p:txBody>
      </p:sp>
      <p:sp>
        <p:nvSpPr>
          <p:cNvPr id="3" name="Content Placeholder 2"/>
          <p:cNvSpPr>
            <a:spLocks noGrp="1"/>
          </p:cNvSpPr>
          <p:nvPr>
            <p:ph idx="1"/>
          </p:nvPr>
        </p:nvSpPr>
        <p:spPr>
          <a:xfrm>
            <a:off x="838200" y="1690688"/>
            <a:ext cx="10515600" cy="4186237"/>
          </a:xfrm>
        </p:spPr>
        <p:txBody>
          <a:bodyPr>
            <a:normAutofit lnSpcReduction="10000"/>
          </a:bodyPr>
          <a:lstStyle/>
          <a:p>
            <a:r>
              <a:rPr lang="en-US" sz="3200" b="1" dirty="0"/>
              <a:t>How we approach risk</a:t>
            </a:r>
          </a:p>
          <a:p>
            <a:r>
              <a:rPr lang="en-US" dirty="0"/>
              <a:t>Depends on if we are thinking of gaining or losing something.</a:t>
            </a:r>
          </a:p>
          <a:p>
            <a:r>
              <a:rPr lang="en-US" dirty="0"/>
              <a:t>Fully rational: it would not matter. $100 = 0.5*$200, same expected value.</a:t>
            </a:r>
          </a:p>
          <a:p>
            <a:r>
              <a:rPr lang="en-US" dirty="0"/>
              <a:t>Gains: Take $100, or flip a coin for $0 or $200?</a:t>
            </a:r>
          </a:p>
          <a:p>
            <a:r>
              <a:rPr lang="en-US" dirty="0"/>
              <a:t>Losses: Lose $100, or flip a coin to keep your money or possibly lose $200?</a:t>
            </a:r>
          </a:p>
          <a:p>
            <a:r>
              <a:rPr lang="en-US" dirty="0"/>
              <a:t>Most will like certainty (be risk-averse) in the domain of gains, but take more risks in the domain of losses…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0892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TotalTime>
  <Words>1440</Words>
  <Application>Microsoft Office PowerPoint</Application>
  <PresentationFormat>Widescreen</PresentationFormat>
  <Paragraphs>148</Paragraphs>
  <Slides>16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Baumgartner, Framing, Spring 2023 </vt:lpstr>
      <vt:lpstr>Familiar v. unfamiliar; dread v. mundane risks</vt:lpstr>
      <vt:lpstr>Controllable v. not; Observable v. not</vt:lpstr>
      <vt:lpstr>Things that make us over-estimate risk</vt:lpstr>
      <vt:lpstr>Do we see perceptions of risk being manipulated in politics? Does your mom do it, too?</vt:lpstr>
      <vt:lpstr>What risks are minimized?</vt:lpstr>
      <vt:lpstr>Sometimes we have no choice</vt:lpstr>
      <vt:lpstr>Rational v. Psychological Theories of Choice (Quattrone and Tversky)</vt:lpstr>
      <vt:lpstr>Things to keep in mind about how people actually think</vt:lpstr>
      <vt:lpstr>Note the confusing terminology</vt:lpstr>
      <vt:lpstr>Public policy always involves a status quo</vt:lpstr>
      <vt:lpstr>Risk acceptance in the domain of loss Risk aversion in the domain of gains Losses loom larger than gains… Does that happen in public policy and framing?</vt:lpstr>
      <vt:lpstr>Health Care Reform: urgent need to take a risk to resolve an urgent problem? Or be cautious with “risky schemes” because we have the “best health care system in the world”?</vt:lpstr>
      <vt:lpstr>How bad is the status quo?</vt:lpstr>
      <vt:lpstr>Some vocabulary to keep straight…</vt:lpstr>
      <vt:lpstr>Losses are more hurtful than gains are helpful</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23</cp:revision>
  <dcterms:created xsi:type="dcterms:W3CDTF">2018-11-12T18:55:41Z</dcterms:created>
  <dcterms:modified xsi:type="dcterms:W3CDTF">2023-01-18T16:53:18Z</dcterms:modified>
</cp:coreProperties>
</file>