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98" d="100"/>
          <a:sy n="98" d="100"/>
        </p:scale>
        <p:origin x="78" y="1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4268239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12</a:t>
            </a:fld>
            <a:endParaRPr lang="en-US"/>
          </a:p>
        </p:txBody>
      </p:sp>
    </p:spTree>
    <p:extLst>
      <p:ext uri="{BB962C8B-B14F-4D97-AF65-F5344CB8AC3E}">
        <p14:creationId xmlns:p14="http://schemas.microsoft.com/office/powerpoint/2010/main" val="2973559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13</a:t>
            </a:fld>
            <a:endParaRPr lang="en-US"/>
          </a:p>
        </p:txBody>
      </p:sp>
    </p:spTree>
    <p:extLst>
      <p:ext uri="{BB962C8B-B14F-4D97-AF65-F5344CB8AC3E}">
        <p14:creationId xmlns:p14="http://schemas.microsoft.com/office/powerpoint/2010/main" val="614106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14</a:t>
            </a:fld>
            <a:endParaRPr lang="en-US"/>
          </a:p>
        </p:txBody>
      </p:sp>
    </p:spTree>
    <p:extLst>
      <p:ext uri="{BB962C8B-B14F-4D97-AF65-F5344CB8AC3E}">
        <p14:creationId xmlns:p14="http://schemas.microsoft.com/office/powerpoint/2010/main" val="3682551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15</a:t>
            </a:fld>
            <a:endParaRPr lang="en-US"/>
          </a:p>
        </p:txBody>
      </p:sp>
    </p:spTree>
    <p:extLst>
      <p:ext uri="{BB962C8B-B14F-4D97-AF65-F5344CB8AC3E}">
        <p14:creationId xmlns:p14="http://schemas.microsoft.com/office/powerpoint/2010/main" val="3997819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4</a:t>
            </a:fld>
            <a:endParaRPr lang="en-US"/>
          </a:p>
        </p:txBody>
      </p:sp>
    </p:spTree>
    <p:extLst>
      <p:ext uri="{BB962C8B-B14F-4D97-AF65-F5344CB8AC3E}">
        <p14:creationId xmlns:p14="http://schemas.microsoft.com/office/powerpoint/2010/main" val="769744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5</a:t>
            </a:fld>
            <a:endParaRPr lang="en-US"/>
          </a:p>
        </p:txBody>
      </p:sp>
    </p:spTree>
    <p:extLst>
      <p:ext uri="{BB962C8B-B14F-4D97-AF65-F5344CB8AC3E}">
        <p14:creationId xmlns:p14="http://schemas.microsoft.com/office/powerpoint/2010/main" val="389330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6</a:t>
            </a:fld>
            <a:endParaRPr lang="en-US"/>
          </a:p>
        </p:txBody>
      </p:sp>
    </p:spTree>
    <p:extLst>
      <p:ext uri="{BB962C8B-B14F-4D97-AF65-F5344CB8AC3E}">
        <p14:creationId xmlns:p14="http://schemas.microsoft.com/office/powerpoint/2010/main" val="283923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7</a:t>
            </a:fld>
            <a:endParaRPr lang="en-US"/>
          </a:p>
        </p:txBody>
      </p:sp>
    </p:spTree>
    <p:extLst>
      <p:ext uri="{BB962C8B-B14F-4D97-AF65-F5344CB8AC3E}">
        <p14:creationId xmlns:p14="http://schemas.microsoft.com/office/powerpoint/2010/main" val="1897799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8</a:t>
            </a:fld>
            <a:endParaRPr lang="en-US"/>
          </a:p>
        </p:txBody>
      </p:sp>
    </p:spTree>
    <p:extLst>
      <p:ext uri="{BB962C8B-B14F-4D97-AF65-F5344CB8AC3E}">
        <p14:creationId xmlns:p14="http://schemas.microsoft.com/office/powerpoint/2010/main" val="2895794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9</a:t>
            </a:fld>
            <a:endParaRPr lang="en-US"/>
          </a:p>
        </p:txBody>
      </p:sp>
    </p:spTree>
    <p:extLst>
      <p:ext uri="{BB962C8B-B14F-4D97-AF65-F5344CB8AC3E}">
        <p14:creationId xmlns:p14="http://schemas.microsoft.com/office/powerpoint/2010/main" val="3292604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10</a:t>
            </a:fld>
            <a:endParaRPr lang="en-US"/>
          </a:p>
        </p:txBody>
      </p:sp>
    </p:spTree>
    <p:extLst>
      <p:ext uri="{BB962C8B-B14F-4D97-AF65-F5344CB8AC3E}">
        <p14:creationId xmlns:p14="http://schemas.microsoft.com/office/powerpoint/2010/main" val="3205036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11</a:t>
            </a:fld>
            <a:endParaRPr lang="en-US"/>
          </a:p>
        </p:txBody>
      </p:sp>
    </p:spTree>
    <p:extLst>
      <p:ext uri="{BB962C8B-B14F-4D97-AF65-F5344CB8AC3E}">
        <p14:creationId xmlns:p14="http://schemas.microsoft.com/office/powerpoint/2010/main" val="2844376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4D97F7D-13BE-4BDF-BC38-3C477CD022D6}" type="datetime1">
              <a:rPr lang="en-US" smtClean="0"/>
              <a:t>1/18/2023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D34C5-FCA1-4222-A743-0A5054EB6838}" type="datetime1">
              <a:rPr lang="en-US" smtClean="0"/>
              <a:t>1/18/2023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EF510-EFF2-47C5-8AA8-25D11B0418BC}" type="datetime1">
              <a:rPr lang="en-US" smtClean="0"/>
              <a:t>1/18/2023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14AE01-523F-4F30-84B6-A74185EE4A11}" type="datetime1">
              <a:rPr lang="en-US" smtClean="0"/>
              <a:t>1/18/2023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88DA14-5B67-4285-BD61-16BADEF10616}" type="datetime1">
              <a:rPr lang="en-US" smtClean="0"/>
              <a:t>1/18/2023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708730-8CB3-41A0-89EE-2E86C93AD079}" type="datetime1">
              <a:rPr lang="en-US" smtClean="0"/>
              <a:t>1/18/2023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F18C9B-3E98-4431-95CB-1BE6A9FC195D}" type="datetime1">
              <a:rPr lang="en-US" smtClean="0"/>
              <a:t>1/18/2023</a:t>
            </a:fld>
            <a:endParaRPr lang="en-US"/>
          </a:p>
        </p:txBody>
      </p:sp>
      <p:sp>
        <p:nvSpPr>
          <p:cNvPr id="8" name="Footer Placeholder 7"/>
          <p:cNvSpPr>
            <a:spLocks noGrp="1"/>
          </p:cNvSpPr>
          <p:nvPr>
            <p:ph type="ftr" sz="quarter" idx="11"/>
          </p:nvPr>
        </p:nvSpPr>
        <p:spPr/>
        <p:txBody>
          <a:bodyPr/>
          <a:lstStyle/>
          <a:p>
            <a:r>
              <a:rPr lang="en-US"/>
              <a:t>POLI 421, Framing Public Policies, Spring 2023</a:t>
            </a:r>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0DDE7E-5B79-4356-BFFE-50A2DEB5A822}" type="datetime1">
              <a:rPr lang="en-US" smtClean="0"/>
              <a:t>1/18/2023</a:t>
            </a:fld>
            <a:endParaRPr lang="en-US"/>
          </a:p>
        </p:txBody>
      </p:sp>
      <p:sp>
        <p:nvSpPr>
          <p:cNvPr id="4" name="Footer Placeholder 3"/>
          <p:cNvSpPr>
            <a:spLocks noGrp="1"/>
          </p:cNvSpPr>
          <p:nvPr>
            <p:ph type="ftr" sz="quarter" idx="11"/>
          </p:nvPr>
        </p:nvSpPr>
        <p:spPr/>
        <p:txBody>
          <a:bodyPr/>
          <a:lstStyle/>
          <a:p>
            <a:r>
              <a:rPr lang="en-US"/>
              <a:t>POLI 421, Framing Public Policies, Spring 2023</a:t>
            </a:r>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6968B-730E-4812-B1C8-3ABFCDD9EA87}" type="datetime1">
              <a:rPr lang="en-US" smtClean="0"/>
              <a:t>1/18/2023</a:t>
            </a:fld>
            <a:endParaRPr lang="en-US"/>
          </a:p>
        </p:txBody>
      </p:sp>
      <p:sp>
        <p:nvSpPr>
          <p:cNvPr id="3" name="Footer Placeholder 2"/>
          <p:cNvSpPr>
            <a:spLocks noGrp="1"/>
          </p:cNvSpPr>
          <p:nvPr>
            <p:ph type="ftr" sz="quarter" idx="11"/>
          </p:nvPr>
        </p:nvSpPr>
        <p:spPr/>
        <p:txBody>
          <a:bodyPr/>
          <a:lstStyle/>
          <a:p>
            <a:r>
              <a:rPr lang="en-US"/>
              <a:t>POLI 421, Framing Public Policies, Spring 2023</a:t>
            </a:r>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754A62-41D7-4F23-AD0C-D03820B3A884}" type="datetime1">
              <a:rPr lang="en-US" smtClean="0"/>
              <a:t>1/18/2023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BA86DD-B34E-459F-8748-9BCD2DDC7E87}" type="datetime1">
              <a:rPr lang="en-US" smtClean="0"/>
              <a:t>1/18/2023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47962-2A05-4A6F-A79C-182B6304391B}" type="datetime1">
              <a:rPr lang="en-US" smtClean="0"/>
              <a:t>1/18/2023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POLI 421, Framing Public Policies, Spring 2023</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3"/>
            <a:ext cx="9144000" cy="1416120"/>
          </a:xfrm>
        </p:spPr>
        <p:txBody>
          <a:bodyPr>
            <a:normAutofit/>
          </a:bodyPr>
          <a:lstStyle/>
          <a:p>
            <a:r>
              <a:rPr lang="en-US" sz="3200" dirty="0"/>
              <a:t>Baumgartner, Framing, Spring 2023</a:t>
            </a:r>
            <a:br>
              <a:rPr lang="en-US" sz="3200" dirty="0"/>
            </a:br>
            <a:endParaRPr lang="en-US" sz="3200" dirty="0"/>
          </a:p>
        </p:txBody>
      </p:sp>
      <p:sp>
        <p:nvSpPr>
          <p:cNvPr id="5" name="Subtitle 4"/>
          <p:cNvSpPr>
            <a:spLocks noGrp="1"/>
          </p:cNvSpPr>
          <p:nvPr>
            <p:ph type="subTitle" idx="1"/>
          </p:nvPr>
        </p:nvSpPr>
        <p:spPr>
          <a:xfrm>
            <a:off x="1524000" y="2931105"/>
            <a:ext cx="9144000" cy="2945820"/>
          </a:xfrm>
        </p:spPr>
        <p:txBody>
          <a:bodyPr>
            <a:normAutofit/>
          </a:bodyPr>
          <a:lstStyle/>
          <a:p>
            <a:r>
              <a:rPr lang="x-none" sz="1800" dirty="0">
                <a:effectLst/>
                <a:latin typeface="Times New Roman" panose="02020603050405020304" pitchFamily="18" charset="0"/>
                <a:ea typeface="Times New Roman" panose="02020603050405020304" pitchFamily="18" charset="0"/>
              </a:rPr>
              <a:t>Baumeister, Roy F., Ellen Bratslavsky, Catrin Finkenauer, and Kathleen D. Vohs. 2001. Bad is stronger than good. </a:t>
            </a:r>
            <a:r>
              <a:rPr lang="x-none" sz="1800" i="1" dirty="0">
                <a:effectLst/>
                <a:latin typeface="Times New Roman" panose="02020603050405020304" pitchFamily="18" charset="0"/>
                <a:ea typeface="Times New Roman" panose="02020603050405020304" pitchFamily="18" charset="0"/>
              </a:rPr>
              <a:t>Review of General Psychology</a:t>
            </a:r>
            <a:r>
              <a:rPr lang="x-none" sz="1800" dirty="0">
                <a:effectLst/>
                <a:latin typeface="Times New Roman" panose="02020603050405020304" pitchFamily="18" charset="0"/>
                <a:ea typeface="Times New Roman" panose="02020603050405020304" pitchFamily="18" charset="0"/>
              </a:rPr>
              <a:t>. 5, 4: 323–70.</a:t>
            </a:r>
            <a:endParaRPr lang="en-US" sz="1800" dirty="0">
              <a:effectLst/>
              <a:latin typeface="Times New Roman" panose="02020603050405020304" pitchFamily="18" charset="0"/>
              <a:ea typeface="Times New Roman" panose="02020603050405020304" pitchFamily="18" charset="0"/>
            </a:endParaRPr>
          </a:p>
          <a:p>
            <a:endParaRPr lang="en-US" sz="2000" dirty="0"/>
          </a:p>
          <a:p>
            <a:endParaRPr lang="en-US" sz="2000" dirty="0"/>
          </a:p>
          <a:p>
            <a:endParaRPr lang="en-US" sz="2000" dirty="0"/>
          </a:p>
          <a:p>
            <a:endParaRPr lang="en-US" sz="2000" dirty="0"/>
          </a:p>
          <a:p>
            <a:r>
              <a:rPr lang="en-US" sz="2000" dirty="0"/>
              <a:t>Wed, Jan 25, 2023</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a:t>POLI 421, Framing Public Policies, Spring 2023</a:t>
            </a:r>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a:xfrm>
            <a:off x="838200" y="1392072"/>
            <a:ext cx="10515600" cy="4484853"/>
          </a:xfrm>
        </p:spPr>
        <p:txBody>
          <a:bodyPr>
            <a:normAutofit/>
          </a:bodyPr>
          <a:lstStyle/>
          <a:p>
            <a:r>
              <a:rPr lang="en-US" b="1" dirty="0"/>
              <a:t>Social Support </a:t>
            </a:r>
            <a:r>
              <a:rPr lang="en-US" dirty="0"/>
              <a:t>systems: bad events, interactions, meanness, etc. has a bigger impact on well being than the same number of positives…</a:t>
            </a:r>
          </a:p>
          <a:p>
            <a:r>
              <a:rPr lang="en-US" b="1" dirty="0"/>
              <a:t>Information processing</a:t>
            </a:r>
            <a:r>
              <a:rPr lang="en-US" dirty="0"/>
              <a:t>. We’ll come back to this with motivated reasoning: You spend more time figuring out bad things, barriers, unexplained unwelcome events than you do wondering why you won a prize. </a:t>
            </a:r>
            <a:r>
              <a:rPr lang="en-US" i="1" dirty="0"/>
              <a:t>Of course you won the prize; you are brilliant! </a:t>
            </a:r>
            <a:r>
              <a:rPr lang="en-US" dirty="0"/>
              <a:t>Bad news, on the other hand, requires some thought to understand…</a:t>
            </a:r>
          </a:p>
          <a:p>
            <a:r>
              <a:rPr lang="en-US" b="1" dirty="0"/>
              <a:t>Memory</a:t>
            </a:r>
            <a:r>
              <a:rPr lang="en-US" dirty="0"/>
              <a:t>: We remember bad things better than good things. Remember that break-up? That rejection letter? What is the corresponding good news you remember?</a:t>
            </a:r>
          </a:p>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999587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a:xfrm>
            <a:off x="838200" y="1392072"/>
            <a:ext cx="10515600" cy="4484853"/>
          </a:xfrm>
        </p:spPr>
        <p:txBody>
          <a:bodyPr>
            <a:normAutofit/>
          </a:bodyPr>
          <a:lstStyle/>
          <a:p>
            <a:r>
              <a:rPr lang="en-US" b="1" dirty="0"/>
              <a:t>Stereotypes</a:t>
            </a:r>
            <a:r>
              <a:rPr lang="en-US" dirty="0"/>
              <a:t>: Bad reputations are easier to get and harder to lose than good reputations</a:t>
            </a:r>
          </a:p>
          <a:p>
            <a:r>
              <a:rPr lang="en-US" b="1" dirty="0"/>
              <a:t>Forming impressions</a:t>
            </a:r>
            <a:r>
              <a:rPr lang="en-US" dirty="0"/>
              <a:t>: initial bad experiences get imprinted; equal positives and negatives = negative. That’s not math, that’s your brain.</a:t>
            </a:r>
          </a:p>
          <a:p>
            <a:r>
              <a:rPr lang="en-US" b="1" dirty="0"/>
              <a:t>Self-esteem</a:t>
            </a:r>
            <a:r>
              <a:rPr lang="en-US" dirty="0"/>
              <a:t> and self-concepts. Surely, everyone thinks  they are above average! But it’s more complicated as we particularly are biased in minimizing the bad traits we think we have and more objective on our positives. “… Avoiding the bad is a stronger motivation than embracing the good”…</a:t>
            </a:r>
          </a:p>
          <a:p>
            <a:r>
              <a:rPr lang="en-US" b="1" dirty="0"/>
              <a:t>Feedback</a:t>
            </a:r>
            <a:r>
              <a:rPr lang="en-US" dirty="0"/>
              <a:t>: people listen to criticism more strongly than to praise…</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37435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a:xfrm>
            <a:off x="838200" y="1392072"/>
            <a:ext cx="10515600" cy="4484853"/>
          </a:xfrm>
        </p:spPr>
        <p:txBody>
          <a:bodyPr>
            <a:normAutofit/>
          </a:bodyPr>
          <a:lstStyle/>
          <a:p>
            <a:r>
              <a:rPr lang="en-US" b="1" dirty="0"/>
              <a:t>Heath outcomes</a:t>
            </a:r>
            <a:r>
              <a:rPr lang="en-US" dirty="0"/>
              <a:t>: What affects your health more: Stress or support? Ice-cream or quinoa? </a:t>
            </a:r>
          </a:p>
          <a:p>
            <a:endParaRPr lang="en-US" dirty="0"/>
          </a:p>
          <a:p>
            <a:r>
              <a:rPr lang="en-US" dirty="0"/>
              <a:t>So, all in all, after 50 pages, these authors should have beaten this into our heads.</a:t>
            </a:r>
          </a:p>
          <a:p>
            <a:endParaRPr lang="en-US" dirty="0"/>
          </a:p>
          <a:p>
            <a:r>
              <a:rPr lang="en-US" dirty="0"/>
              <a:t>Does it strike you as valid?</a:t>
            </a:r>
          </a:p>
          <a:p>
            <a:r>
              <a:rPr lang="en-US" dirty="0"/>
              <a:t>On a personal level?</a:t>
            </a:r>
          </a:p>
          <a:p>
            <a:r>
              <a:rPr lang="en-US" dirty="0"/>
              <a:t>With regards to framing public policies?</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025421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would this be?</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“Generally, individuals who are attuned to preventing and rectifying bad things should flourish and thrive more than individuals oriented primarily toward maximizing good things. This argument is admittedly speculative.” (p. 357)</a:t>
            </a:r>
          </a:p>
          <a:p>
            <a:r>
              <a:rPr lang="en-US" dirty="0"/>
              <a:t>Bad things indicate you need to make a change…</a:t>
            </a:r>
          </a:p>
          <a:p>
            <a:r>
              <a:rPr lang="en-US" dirty="0"/>
              <a:t>“If satisfaction and pleasure were permanent, there might be little incentive to continue seeking further benefits or advances…”</a:t>
            </a:r>
          </a:p>
          <a:p>
            <a:r>
              <a:rPr lang="en-US" dirty="0"/>
              <a:t>“If bad feelings wore off, … people might repeat their mistakes…”</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282080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not despair:</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“Even though a bad event may have a stronger impact than a comparable good event, many lives can be happy by virtue of having far more good than bad events.” P. 362, last sentence of the article.</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701621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really true? How does it affect framing?</a:t>
            </a:r>
          </a:p>
        </p:txBody>
      </p:sp>
      <p:sp>
        <p:nvSpPr>
          <p:cNvPr id="3" name="Content Placeholder 2"/>
          <p:cNvSpPr>
            <a:spLocks noGrp="1"/>
          </p:cNvSpPr>
          <p:nvPr>
            <p:ph idx="1"/>
          </p:nvPr>
        </p:nvSpPr>
        <p:spPr>
          <a:xfrm>
            <a:off x="838200" y="1392072"/>
            <a:ext cx="10515600" cy="4484853"/>
          </a:xfrm>
        </p:spPr>
        <p:txBody>
          <a:bodyPr>
            <a:normAutofit fontScale="92500" lnSpcReduction="10000"/>
          </a:bodyPr>
          <a:lstStyle/>
          <a:p>
            <a:r>
              <a:rPr lang="en-US" dirty="0"/>
              <a:t>We will come back to a lot of this in the next few weeks:</a:t>
            </a:r>
          </a:p>
          <a:p>
            <a:endParaRPr lang="en-US" dirty="0"/>
          </a:p>
          <a:p>
            <a:r>
              <a:rPr lang="en-US" dirty="0"/>
              <a:t>Anger  and fear</a:t>
            </a:r>
          </a:p>
          <a:p>
            <a:r>
              <a:rPr lang="en-US" dirty="0"/>
              <a:t>Motivated reasoning</a:t>
            </a:r>
          </a:p>
          <a:p>
            <a:endParaRPr lang="en-US" dirty="0"/>
          </a:p>
          <a:p>
            <a:r>
              <a:rPr lang="en-US" dirty="0"/>
              <a:t>Let’s just understand how the brain works, how we respond to things, so we can understand how people manipulate us, how we can recognize that, and understand what is really happening when we see political discourse that seems strange or puzzling. It’s not puzzling at all when political advocates do things like stereotype others. They are using proven techniques that exploit natural tendencies in the brain.</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607111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From last time: Why do we care about people’s irrationality?</a:t>
            </a:r>
          </a:p>
        </p:txBody>
      </p:sp>
      <p:sp>
        <p:nvSpPr>
          <p:cNvPr id="3" name="Content Placeholder 2"/>
          <p:cNvSpPr>
            <a:spLocks noGrp="1"/>
          </p:cNvSpPr>
          <p:nvPr>
            <p:ph idx="1"/>
          </p:nvPr>
        </p:nvSpPr>
        <p:spPr>
          <a:xfrm>
            <a:off x="838200" y="1690688"/>
            <a:ext cx="10515600" cy="4186237"/>
          </a:xfrm>
        </p:spPr>
        <p:txBody>
          <a:bodyPr>
            <a:normAutofit fontScale="92500"/>
          </a:bodyPr>
          <a:lstStyle/>
          <a:p>
            <a:r>
              <a:rPr lang="en-US" dirty="0"/>
              <a:t>Not, certainly, to suggest anything bad about humans. (Others can do that if they want!)</a:t>
            </a:r>
          </a:p>
          <a:p>
            <a:r>
              <a:rPr lang="en-US" dirty="0"/>
              <a:t>If we are prone to particular patterns of irrationality, such as an irrational fear of “dread risks” (things we don’t know much about), then maybe others can take advantage of this and manipulate us.</a:t>
            </a:r>
          </a:p>
          <a:p>
            <a:r>
              <a:rPr lang="en-US" dirty="0"/>
              <a:t>Or, if we understand how others will over- or under-respond to certain things, maybe we can manipulate them…</a:t>
            </a:r>
          </a:p>
          <a:p>
            <a:r>
              <a:rPr lang="en-US" dirty="0"/>
              <a:t>In any case, understanding the brain is fundamental to understanding framing.</a:t>
            </a:r>
          </a:p>
          <a:p>
            <a:r>
              <a:rPr lang="en-US" dirty="0"/>
              <a:t>Framing would not work on a computer. They just want the numbers…</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02488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4A0F-3C9A-8D43-49E7-039786088718}"/>
              </a:ext>
            </a:extLst>
          </p:cNvPr>
          <p:cNvSpPr>
            <a:spLocks noGrp="1"/>
          </p:cNvSpPr>
          <p:nvPr>
            <p:ph type="title"/>
          </p:nvPr>
        </p:nvSpPr>
        <p:spPr/>
        <p:txBody>
          <a:bodyPr/>
          <a:lstStyle/>
          <a:p>
            <a:r>
              <a:rPr lang="en-US" dirty="0"/>
              <a:t>Irrational does not mean stupid</a:t>
            </a:r>
          </a:p>
        </p:txBody>
      </p:sp>
      <p:sp>
        <p:nvSpPr>
          <p:cNvPr id="3" name="Content Placeholder 2">
            <a:extLst>
              <a:ext uri="{FF2B5EF4-FFF2-40B4-BE49-F238E27FC236}">
                <a16:creationId xmlns:a16="http://schemas.microsoft.com/office/drawing/2014/main" id="{8D3B8DAB-C0D8-94C9-EB2E-37BC81130828}"/>
              </a:ext>
            </a:extLst>
          </p:cNvPr>
          <p:cNvSpPr>
            <a:spLocks noGrp="1"/>
          </p:cNvSpPr>
          <p:nvPr>
            <p:ph idx="1"/>
          </p:nvPr>
        </p:nvSpPr>
        <p:spPr>
          <a:xfrm>
            <a:off x="838200" y="1449421"/>
            <a:ext cx="10515600" cy="4727542"/>
          </a:xfrm>
        </p:spPr>
        <p:txBody>
          <a:bodyPr>
            <a:normAutofit lnSpcReduction="10000"/>
          </a:bodyPr>
          <a:lstStyle/>
          <a:p>
            <a:r>
              <a:rPr lang="en-US" dirty="0" err="1"/>
              <a:t>Quattrone</a:t>
            </a:r>
            <a:r>
              <a:rPr lang="en-US" dirty="0"/>
              <a:t> and Tversky end their article with some discussion about human decision-making.</a:t>
            </a:r>
          </a:p>
          <a:p>
            <a:r>
              <a:rPr lang="en-US" dirty="0"/>
              <a:t>To say humans are not cyborgs is not to say they are dumb…</a:t>
            </a:r>
          </a:p>
          <a:p>
            <a:r>
              <a:rPr lang="en-US" dirty="0"/>
              <a:t>In a given situation, we are going to “maximize preferences” – choose the thing that has the highest value.</a:t>
            </a:r>
          </a:p>
          <a:p>
            <a:r>
              <a:rPr lang="en-US" dirty="0"/>
              <a:t>But there are a lot of ways to calculate value, and sometimes we can’t see them clearly.</a:t>
            </a:r>
          </a:p>
          <a:p>
            <a:r>
              <a:rPr lang="en-US" dirty="0"/>
              <a:t>Emotion, fear, anger, love, hopefulness, all those emotions also affect our decisions.</a:t>
            </a:r>
          </a:p>
          <a:p>
            <a:r>
              <a:rPr lang="en-US" dirty="0"/>
              <a:t>This is truer in some situations than in others.</a:t>
            </a:r>
          </a:p>
          <a:p>
            <a:r>
              <a:rPr lang="en-US" dirty="0"/>
              <a:t>It tends to be quite true in politics and public policy…</a:t>
            </a:r>
          </a:p>
        </p:txBody>
      </p:sp>
      <p:sp>
        <p:nvSpPr>
          <p:cNvPr id="4" name="Footer Placeholder 3">
            <a:extLst>
              <a:ext uri="{FF2B5EF4-FFF2-40B4-BE49-F238E27FC236}">
                <a16:creationId xmlns:a16="http://schemas.microsoft.com/office/drawing/2014/main" id="{E6C9E995-ED58-987A-1BD3-37FC25388293}"/>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F948D2ED-A5E3-C598-A68E-3BA5EF6D15C6}"/>
              </a:ext>
            </a:extLst>
          </p:cNvPr>
          <p:cNvSpPr>
            <a:spLocks noGrp="1"/>
          </p:cNvSpPr>
          <p:nvPr>
            <p:ph type="sldNum" sz="quarter" idx="12"/>
          </p:nvPr>
        </p:nvSpPr>
        <p:spPr/>
        <p:txBody>
          <a:bodyPr/>
          <a:lstStyle/>
          <a:p>
            <a:fld id="{8B70254D-0821-4C59-A65E-A985EB574F0D}" type="slidenum">
              <a:rPr lang="en-US" smtClean="0"/>
              <a:t>3</a:t>
            </a:fld>
            <a:endParaRPr lang="en-US"/>
          </a:p>
        </p:txBody>
      </p:sp>
      <p:pic>
        <p:nvPicPr>
          <p:cNvPr id="6" name="Picture 5">
            <a:extLst>
              <a:ext uri="{FF2B5EF4-FFF2-40B4-BE49-F238E27FC236}">
                <a16:creationId xmlns:a16="http://schemas.microsoft.com/office/drawing/2014/main" id="{DC154E48-A7DC-0D80-9BDC-9F4A68E100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236426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have negative campaign ads?</a:t>
            </a:r>
          </a:p>
        </p:txBody>
      </p:sp>
      <p:sp>
        <p:nvSpPr>
          <p:cNvPr id="3" name="Content Placeholder 2"/>
          <p:cNvSpPr>
            <a:spLocks noGrp="1"/>
          </p:cNvSpPr>
          <p:nvPr>
            <p:ph idx="1"/>
          </p:nvPr>
        </p:nvSpPr>
        <p:spPr>
          <a:xfrm>
            <a:off x="838200" y="1392072"/>
            <a:ext cx="10515600" cy="4484853"/>
          </a:xfrm>
        </p:spPr>
        <p:txBody>
          <a:bodyPr>
            <a:normAutofit lnSpcReduction="10000"/>
          </a:bodyPr>
          <a:lstStyle/>
          <a:p>
            <a:r>
              <a:rPr lang="en-US" dirty="0"/>
              <a:t>Because Bad is stronger than Good!</a:t>
            </a:r>
          </a:p>
          <a:p>
            <a:r>
              <a:rPr lang="en-US" dirty="0"/>
              <a:t>This article: from 2001, gives a summary of findings.</a:t>
            </a:r>
          </a:p>
          <a:p>
            <a:r>
              <a:rPr lang="en-US" dirty="0"/>
              <a:t>“a general principle across a broad range of psychological phenomena.”</a:t>
            </a:r>
          </a:p>
          <a:p>
            <a:endParaRPr lang="en-US" dirty="0"/>
          </a:p>
          <a:p>
            <a:r>
              <a:rPr lang="en-US" dirty="0"/>
              <a:t>Let’s say your romantic interest shows up on time (good).</a:t>
            </a:r>
          </a:p>
          <a:p>
            <a:r>
              <a:rPr lang="en-US" dirty="0"/>
              <a:t>Then let’s imagine that the jerk fails to show up on time (bad).</a:t>
            </a:r>
          </a:p>
          <a:p>
            <a:r>
              <a:rPr lang="en-US" dirty="0"/>
              <a:t>Which will you remember or respond to more powerfully??? </a:t>
            </a:r>
          </a:p>
          <a:p>
            <a:r>
              <a:rPr lang="en-US" dirty="0"/>
              <a:t>How many good things would they have to do to make up for the bad?</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55323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6947"/>
          </a:xfrm>
        </p:spPr>
        <p:txBody>
          <a:bodyPr/>
          <a:lstStyle/>
          <a:p>
            <a:r>
              <a:rPr lang="en-US" dirty="0"/>
              <a:t>Winning and losing</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What will affect you more? Winning $100 that you don’t currently have, or losing $100?</a:t>
            </a:r>
          </a:p>
          <a:p>
            <a:endParaRPr lang="en-US" dirty="0"/>
          </a:p>
          <a:p>
            <a:r>
              <a:rPr lang="en-US" dirty="0"/>
              <a:t>Kahneman and Tversky also note this lack of transitivity. You’ll be more averse to losing, but more willing to take a risk in order to win.</a:t>
            </a:r>
          </a:p>
          <a:p>
            <a:endParaRPr lang="en-US" dirty="0"/>
          </a:p>
          <a:p>
            <a:r>
              <a:rPr lang="en-US" dirty="0"/>
              <a:t>Here the idea is that one is stronger than the other. Bad (losing) hurts you more than good (winning) makes you feel good.</a:t>
            </a:r>
          </a:p>
          <a:p>
            <a:pPr lvl="1"/>
            <a:r>
              <a:rPr lang="en-US" dirty="0"/>
              <a:t>Sports analogies. (“I like winning, but I cannot stand losing.”)</a:t>
            </a:r>
          </a:p>
          <a:p>
            <a:pPr lvl="1"/>
            <a:r>
              <a:rPr lang="en-US" dirty="0"/>
              <a:t>Do you believe this? Does it apply elsewhere?</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18292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counts 5 times more than good?</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Let’s say you are dating someone (so you can leave the relationship if you want; it is completely voluntary…) Or, take the romance out of it and let’s say you have a sports partner (running, tennis, working out, whatever).</a:t>
            </a:r>
          </a:p>
          <a:p>
            <a:endParaRPr lang="en-US" dirty="0"/>
          </a:p>
          <a:p>
            <a:r>
              <a:rPr lang="en-US" dirty="0"/>
              <a:t>Would you pull out of / cut off the relationship if:</a:t>
            </a:r>
          </a:p>
          <a:p>
            <a:pPr lvl="1"/>
            <a:r>
              <a:rPr lang="en-US" dirty="0"/>
              <a:t>They failed to show up every other time?</a:t>
            </a:r>
          </a:p>
          <a:p>
            <a:pPr lvl="1"/>
            <a:r>
              <a:rPr lang="en-US" dirty="0"/>
              <a:t>You had a single bad date / episode, but 100 fantastic ones?</a:t>
            </a:r>
          </a:p>
          <a:p>
            <a:pPr lvl="1"/>
            <a:r>
              <a:rPr lang="en-US" dirty="0"/>
              <a:t>How many good experiences equalize a bad one?</a:t>
            </a:r>
          </a:p>
          <a:p>
            <a:r>
              <a:rPr lang="en-US" dirty="0"/>
              <a:t>Their estimate: maybe 5 to 1…</a:t>
            </a:r>
          </a:p>
          <a:p>
            <a:pPr marL="457200" lvl="1"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020649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Propinquity and friendship (p. 324)</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People become friends with those on their dormitory hallway, or otherwise in close proximity…</a:t>
            </a:r>
          </a:p>
          <a:p>
            <a:endParaRPr lang="en-US" dirty="0"/>
          </a:p>
          <a:p>
            <a:r>
              <a:rPr lang="en-US" dirty="0"/>
              <a:t>OK fine, but even more become enemies!</a:t>
            </a:r>
          </a:p>
          <a:p>
            <a:pPr lvl="1"/>
            <a:r>
              <a:rPr lang="en-US" dirty="0"/>
              <a:t>Maybe not actively engaged in hatred and fighting, but some people you don’t like, so maybe you stay away from them.</a:t>
            </a:r>
          </a:p>
          <a:p>
            <a:endParaRPr lang="en-US" dirty="0"/>
          </a:p>
          <a:p>
            <a:r>
              <a:rPr lang="en-US" dirty="0"/>
              <a:t>What do you think of that? True or not?</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978337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and attention to threats (p. 325)</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“organisms that were better attuned to bad things would have been more likely to survive threats”</a:t>
            </a:r>
          </a:p>
          <a:p>
            <a:endParaRPr lang="en-US" dirty="0"/>
          </a:p>
          <a:p>
            <a:r>
              <a:rPr lang="en-US" dirty="0"/>
              <a:t>Later in the semester when we talk about “motivated reasoning”, we’ll see a similar argument.</a:t>
            </a:r>
          </a:p>
          <a:p>
            <a:endParaRPr lang="en-US" dirty="0"/>
          </a:p>
          <a:p>
            <a:r>
              <a:rPr lang="en-US" dirty="0"/>
              <a:t>Sitting around happy and content while there are threats is not smart.</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788402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many areas of psychology they discuss:</a:t>
            </a:r>
          </a:p>
        </p:txBody>
      </p:sp>
      <p:sp>
        <p:nvSpPr>
          <p:cNvPr id="3" name="Content Placeholder 2"/>
          <p:cNvSpPr>
            <a:spLocks noGrp="1"/>
          </p:cNvSpPr>
          <p:nvPr>
            <p:ph idx="1"/>
          </p:nvPr>
        </p:nvSpPr>
        <p:spPr>
          <a:xfrm>
            <a:off x="838200" y="1392072"/>
            <a:ext cx="10515600" cy="4484853"/>
          </a:xfrm>
        </p:spPr>
        <p:txBody>
          <a:bodyPr>
            <a:normAutofit/>
          </a:bodyPr>
          <a:lstStyle/>
          <a:p>
            <a:r>
              <a:rPr lang="en-US" b="1" dirty="0"/>
              <a:t>Reacting to events</a:t>
            </a:r>
            <a:r>
              <a:rPr lang="en-US" dirty="0"/>
              <a:t>: good happy events v. traumatic / bad ones.</a:t>
            </a:r>
          </a:p>
          <a:p>
            <a:r>
              <a:rPr lang="en-US" b="1" dirty="0"/>
              <a:t>Close relationships</a:t>
            </a:r>
            <a:r>
              <a:rPr lang="en-US" dirty="0"/>
              <a:t>: a few bad traits will kill off a relationship.</a:t>
            </a:r>
          </a:p>
          <a:p>
            <a:r>
              <a:rPr lang="en-US" b="1" dirty="0"/>
              <a:t>Not-so-close relationships </a:t>
            </a:r>
            <a:r>
              <a:rPr lang="en-US" dirty="0"/>
              <a:t>(friendship, social networks)</a:t>
            </a:r>
          </a:p>
          <a:p>
            <a:r>
              <a:rPr lang="en-US" b="1" dirty="0"/>
              <a:t>Emotions</a:t>
            </a:r>
            <a:r>
              <a:rPr lang="en-US" dirty="0"/>
              <a:t> (happy v. sad). There are even more words in the language for negative emotions than positive ones. What’s the opposite of trauma?</a:t>
            </a:r>
          </a:p>
          <a:p>
            <a:r>
              <a:rPr lang="en-US" b="1" dirty="0"/>
              <a:t>Learning</a:t>
            </a:r>
            <a:r>
              <a:rPr lang="en-US" dirty="0"/>
              <a:t>: Rewards v. punishments</a:t>
            </a:r>
          </a:p>
          <a:p>
            <a:r>
              <a:rPr lang="en-US" b="1" dirty="0"/>
              <a:t>Child development</a:t>
            </a:r>
            <a:r>
              <a:rPr lang="en-US" dirty="0"/>
              <a:t>: exceptionally good parents or surroundings is not as good as exceptionally bad parents or surroundings is bad!</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006422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1495</Words>
  <Application>Microsoft Office PowerPoint</Application>
  <PresentationFormat>Widescreen</PresentationFormat>
  <Paragraphs>140</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Baumgartner, Framing, Spring 2023 </vt:lpstr>
      <vt:lpstr>From last time: Why do we care about people’s irrationality?</vt:lpstr>
      <vt:lpstr>Irrational does not mean stupid</vt:lpstr>
      <vt:lpstr>Why do we have negative campaign ads?</vt:lpstr>
      <vt:lpstr>Winning and losing</vt:lpstr>
      <vt:lpstr>Bad counts 5 times more than good?</vt:lpstr>
      <vt:lpstr>Propinquity and friendship (p. 324)</vt:lpstr>
      <vt:lpstr>Evolution and attention to threats (p. 325)</vt:lpstr>
      <vt:lpstr>The many areas of psychology they discuss:</vt:lpstr>
      <vt:lpstr>Continued…</vt:lpstr>
      <vt:lpstr>Continued…</vt:lpstr>
      <vt:lpstr>Continued…</vt:lpstr>
      <vt:lpstr>Why would this be?</vt:lpstr>
      <vt:lpstr>Do not despair:</vt:lpstr>
      <vt:lpstr>Is this really true? How does it affect framing?</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Baumgartner, Frank R.</cp:lastModifiedBy>
  <cp:revision>16</cp:revision>
  <dcterms:created xsi:type="dcterms:W3CDTF">2018-11-12T18:55:41Z</dcterms:created>
  <dcterms:modified xsi:type="dcterms:W3CDTF">2023-01-18T17:06:02Z</dcterms:modified>
</cp:coreProperties>
</file>