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3" r:id="rId7"/>
    <p:sldId id="267" r:id="rId8"/>
    <p:sldId id="269"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98" d="100"/>
          <a:sy n="98" d="100"/>
        </p:scale>
        <p:origin x="78" y="1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B329F-A37B-422D-BE62-19129B629012}" type="datetimeFigureOut">
              <a:rPr lang="en-US" smtClean="0"/>
              <a:t>1/29/2023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06581-219F-4377-8DF7-7C66A91F5BCB}" type="slidenum">
              <a:rPr lang="en-US" smtClean="0"/>
              <a:t>‹#›</a:t>
            </a:fld>
            <a:endParaRPr lang="en-US"/>
          </a:p>
        </p:txBody>
      </p:sp>
    </p:spTree>
    <p:extLst>
      <p:ext uri="{BB962C8B-B14F-4D97-AF65-F5344CB8AC3E}">
        <p14:creationId xmlns:p14="http://schemas.microsoft.com/office/powerpoint/2010/main" val="162827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a:t>
            </a:fld>
            <a:endParaRPr lang="en-US"/>
          </a:p>
        </p:txBody>
      </p:sp>
    </p:spTree>
    <p:extLst>
      <p:ext uri="{BB962C8B-B14F-4D97-AF65-F5344CB8AC3E}">
        <p14:creationId xmlns:p14="http://schemas.microsoft.com/office/powerpoint/2010/main" val="4268239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11</a:t>
            </a:fld>
            <a:endParaRPr lang="en-US"/>
          </a:p>
        </p:txBody>
      </p:sp>
    </p:spTree>
    <p:extLst>
      <p:ext uri="{BB962C8B-B14F-4D97-AF65-F5344CB8AC3E}">
        <p14:creationId xmlns:p14="http://schemas.microsoft.com/office/powerpoint/2010/main" val="3173595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3</a:t>
            </a:fld>
            <a:endParaRPr lang="en-US"/>
          </a:p>
        </p:txBody>
      </p:sp>
    </p:spTree>
    <p:extLst>
      <p:ext uri="{BB962C8B-B14F-4D97-AF65-F5344CB8AC3E}">
        <p14:creationId xmlns:p14="http://schemas.microsoft.com/office/powerpoint/2010/main" val="1141522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4</a:t>
            </a:fld>
            <a:endParaRPr lang="en-US"/>
          </a:p>
        </p:txBody>
      </p:sp>
    </p:spTree>
    <p:extLst>
      <p:ext uri="{BB962C8B-B14F-4D97-AF65-F5344CB8AC3E}">
        <p14:creationId xmlns:p14="http://schemas.microsoft.com/office/powerpoint/2010/main" val="4173515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5</a:t>
            </a:fld>
            <a:endParaRPr lang="en-US"/>
          </a:p>
        </p:txBody>
      </p:sp>
    </p:spTree>
    <p:extLst>
      <p:ext uri="{BB962C8B-B14F-4D97-AF65-F5344CB8AC3E}">
        <p14:creationId xmlns:p14="http://schemas.microsoft.com/office/powerpoint/2010/main" val="3318832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6</a:t>
            </a:fld>
            <a:endParaRPr lang="en-US"/>
          </a:p>
        </p:txBody>
      </p:sp>
    </p:spTree>
    <p:extLst>
      <p:ext uri="{BB962C8B-B14F-4D97-AF65-F5344CB8AC3E}">
        <p14:creationId xmlns:p14="http://schemas.microsoft.com/office/powerpoint/2010/main" val="4039774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7</a:t>
            </a:fld>
            <a:endParaRPr lang="en-US"/>
          </a:p>
        </p:txBody>
      </p:sp>
    </p:spTree>
    <p:extLst>
      <p:ext uri="{BB962C8B-B14F-4D97-AF65-F5344CB8AC3E}">
        <p14:creationId xmlns:p14="http://schemas.microsoft.com/office/powerpoint/2010/main" val="390210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8</a:t>
            </a:fld>
            <a:endParaRPr lang="en-US"/>
          </a:p>
        </p:txBody>
      </p:sp>
    </p:spTree>
    <p:extLst>
      <p:ext uri="{BB962C8B-B14F-4D97-AF65-F5344CB8AC3E}">
        <p14:creationId xmlns:p14="http://schemas.microsoft.com/office/powerpoint/2010/main" val="3430577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9</a:t>
            </a:fld>
            <a:endParaRPr lang="en-US"/>
          </a:p>
        </p:txBody>
      </p:sp>
    </p:spTree>
    <p:extLst>
      <p:ext uri="{BB962C8B-B14F-4D97-AF65-F5344CB8AC3E}">
        <p14:creationId xmlns:p14="http://schemas.microsoft.com/office/powerpoint/2010/main" val="1048025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10</a:t>
            </a:fld>
            <a:endParaRPr lang="en-US"/>
          </a:p>
        </p:txBody>
      </p:sp>
    </p:spTree>
    <p:extLst>
      <p:ext uri="{BB962C8B-B14F-4D97-AF65-F5344CB8AC3E}">
        <p14:creationId xmlns:p14="http://schemas.microsoft.com/office/powerpoint/2010/main" val="2172668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8C0615C-8A48-4D0B-A95E-7E8A9396E630}" type="datetime1">
              <a:rPr lang="en-US" smtClean="0"/>
              <a:t>1/29/2023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7441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37E355-3E9E-4D88-94FA-7C8B66873ABC}" type="datetime1">
              <a:rPr lang="en-US" smtClean="0"/>
              <a:t>1/29/2023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3862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4A4689-49E4-42E9-ABF3-FC30065C265F}" type="datetime1">
              <a:rPr lang="en-US" smtClean="0"/>
              <a:t>1/29/2023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73103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F1DC61-6077-4BE2-A655-EBE81F93D41D}" type="datetime1">
              <a:rPr lang="en-US" smtClean="0"/>
              <a:t>1/29/2023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96679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764ED8-3C54-4C7C-A9B5-F0ADBBBA871C}" type="datetime1">
              <a:rPr lang="en-US" smtClean="0"/>
              <a:t>1/29/2023</a:t>
            </a:fld>
            <a:endParaRPr lang="en-US"/>
          </a:p>
        </p:txBody>
      </p:sp>
      <p:sp>
        <p:nvSpPr>
          <p:cNvPr id="5" name="Footer Placeholder 4"/>
          <p:cNvSpPr>
            <a:spLocks noGrp="1"/>
          </p:cNvSpPr>
          <p:nvPr>
            <p:ph type="ftr" sz="quarter" idx="11"/>
          </p:nvPr>
        </p:nvSpPr>
        <p:spPr/>
        <p:txBody>
          <a:bodyPr/>
          <a:lstStyle/>
          <a:p>
            <a:r>
              <a:rPr lang="en-US"/>
              <a:t>POLI 421, Framing Public Policies, Spring 2023</a:t>
            </a:r>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5001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FF81C0-19CA-4599-BD04-3FD9424FCA3D}" type="datetime1">
              <a:rPr lang="en-US" smtClean="0"/>
              <a:t>1/29/2023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5702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372D6C-3CE6-4F72-BD2E-2F140CCF40BC}" type="datetime1">
              <a:rPr lang="en-US" smtClean="0"/>
              <a:t>1/29/2023</a:t>
            </a:fld>
            <a:endParaRPr lang="en-US"/>
          </a:p>
        </p:txBody>
      </p:sp>
      <p:sp>
        <p:nvSpPr>
          <p:cNvPr id="8" name="Footer Placeholder 7"/>
          <p:cNvSpPr>
            <a:spLocks noGrp="1"/>
          </p:cNvSpPr>
          <p:nvPr>
            <p:ph type="ftr" sz="quarter" idx="11"/>
          </p:nvPr>
        </p:nvSpPr>
        <p:spPr/>
        <p:txBody>
          <a:bodyPr/>
          <a:lstStyle/>
          <a:p>
            <a:r>
              <a:rPr lang="en-US"/>
              <a:t>POLI 421, Framing Public Policies, Spring 2023</a:t>
            </a:r>
          </a:p>
        </p:txBody>
      </p:sp>
      <p:sp>
        <p:nvSpPr>
          <p:cNvPr id="9" name="Slide Number Placeholder 8"/>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50652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B5D628-3DC0-4C0C-A207-F959DAD0229C}" type="datetime1">
              <a:rPr lang="en-US" smtClean="0"/>
              <a:t>1/29/2023</a:t>
            </a:fld>
            <a:endParaRPr lang="en-US"/>
          </a:p>
        </p:txBody>
      </p:sp>
      <p:sp>
        <p:nvSpPr>
          <p:cNvPr id="4" name="Footer Placeholder 3"/>
          <p:cNvSpPr>
            <a:spLocks noGrp="1"/>
          </p:cNvSpPr>
          <p:nvPr>
            <p:ph type="ftr" sz="quarter" idx="11"/>
          </p:nvPr>
        </p:nvSpPr>
        <p:spPr/>
        <p:txBody>
          <a:bodyPr/>
          <a:lstStyle/>
          <a:p>
            <a:r>
              <a:rPr lang="en-US"/>
              <a:t>POLI 421, Framing Public Policies, Spring 2023</a:t>
            </a:r>
          </a:p>
        </p:txBody>
      </p:sp>
      <p:sp>
        <p:nvSpPr>
          <p:cNvPr id="5" name="Slide Number Placeholder 4"/>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66203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627A75-7CD8-4C45-90D3-EDA1B4AFA88D}" type="datetime1">
              <a:rPr lang="en-US" smtClean="0"/>
              <a:t>1/29/2023</a:t>
            </a:fld>
            <a:endParaRPr lang="en-US"/>
          </a:p>
        </p:txBody>
      </p:sp>
      <p:sp>
        <p:nvSpPr>
          <p:cNvPr id="3" name="Footer Placeholder 2"/>
          <p:cNvSpPr>
            <a:spLocks noGrp="1"/>
          </p:cNvSpPr>
          <p:nvPr>
            <p:ph type="ftr" sz="quarter" idx="11"/>
          </p:nvPr>
        </p:nvSpPr>
        <p:spPr/>
        <p:txBody>
          <a:bodyPr/>
          <a:lstStyle/>
          <a:p>
            <a:r>
              <a:rPr lang="en-US"/>
              <a:t>POLI 421, Framing Public Policies, Spring 2023</a:t>
            </a:r>
          </a:p>
        </p:txBody>
      </p:sp>
      <p:sp>
        <p:nvSpPr>
          <p:cNvPr id="4" name="Slide Number Placeholder 3"/>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38812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AA6C22-83EE-494F-8C92-688EA748D38C}" type="datetime1">
              <a:rPr lang="en-US" smtClean="0"/>
              <a:t>1/29/2023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70892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57EE518-181F-44DB-BDCD-CACBE8810E65}" type="datetime1">
              <a:rPr lang="en-US" smtClean="0"/>
              <a:t>1/29/2023</a:t>
            </a:fld>
            <a:endParaRPr lang="en-US"/>
          </a:p>
        </p:txBody>
      </p:sp>
      <p:sp>
        <p:nvSpPr>
          <p:cNvPr id="6" name="Footer Placeholder 5"/>
          <p:cNvSpPr>
            <a:spLocks noGrp="1"/>
          </p:cNvSpPr>
          <p:nvPr>
            <p:ph type="ftr" sz="quarter" idx="11"/>
          </p:nvPr>
        </p:nvSpPr>
        <p:spPr/>
        <p:txBody>
          <a:bodyPr/>
          <a:lstStyle/>
          <a:p>
            <a:r>
              <a:rPr lang="en-US"/>
              <a:t>POLI 421, Framing Public Policies, Spring 2023</a:t>
            </a:r>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11173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335B1-14D7-4180-9B82-7995B7EE9B05}" type="datetime1">
              <a:rPr lang="en-US" smtClean="0"/>
              <a:t>1/29/2023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POLI 421, Framing Public Policies, Spring 2023</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254D-0821-4C59-A65E-A985EB574F0D}" type="slidenum">
              <a:rPr lang="en-US" smtClean="0"/>
              <a:t>‹#›</a:t>
            </a:fld>
            <a:endParaRPr lang="en-US"/>
          </a:p>
        </p:txBody>
      </p:sp>
    </p:spTree>
    <p:extLst>
      <p:ext uri="{BB962C8B-B14F-4D97-AF65-F5344CB8AC3E}">
        <p14:creationId xmlns:p14="http://schemas.microsoft.com/office/powerpoint/2010/main" val="412112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bur.org/npr/689924838/how-to-demand-a-medical-breakthrough-lessons-from-the-aids-fight" TargetMode="External"/><Relationship Id="rId2" Type="http://schemas.openxmlformats.org/officeDocument/2006/relationships/hyperlink" Target="https://fbaum.unc.edu/teaching/articles/Lerner-2001-FearAngerRisk.pdf"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53623"/>
            <a:ext cx="9144000" cy="1416120"/>
          </a:xfrm>
        </p:spPr>
        <p:txBody>
          <a:bodyPr>
            <a:normAutofit fontScale="90000"/>
          </a:bodyPr>
          <a:lstStyle/>
          <a:p>
            <a:br>
              <a:rPr lang="en-US" sz="3200" dirty="0"/>
            </a:br>
            <a:br>
              <a:rPr lang="en-US" sz="3200" dirty="0"/>
            </a:br>
            <a:r>
              <a:rPr lang="en-US" sz="3200" dirty="0"/>
              <a:t>Baumgartner, Framing, Spring 2023</a:t>
            </a:r>
            <a:br>
              <a:rPr lang="en-US" sz="3200" dirty="0"/>
            </a:br>
            <a:endParaRPr lang="en-US" sz="3200" dirty="0"/>
          </a:p>
        </p:txBody>
      </p:sp>
      <p:sp>
        <p:nvSpPr>
          <p:cNvPr id="5" name="Subtitle 4"/>
          <p:cNvSpPr>
            <a:spLocks noGrp="1"/>
          </p:cNvSpPr>
          <p:nvPr>
            <p:ph type="subTitle" idx="1"/>
          </p:nvPr>
        </p:nvSpPr>
        <p:spPr>
          <a:xfrm>
            <a:off x="223481" y="2931105"/>
            <a:ext cx="11517803" cy="2945820"/>
          </a:xfrm>
        </p:spPr>
        <p:txBody>
          <a:bodyPr>
            <a:normAutofit/>
          </a:bodyPr>
          <a:lstStyle/>
          <a:p>
            <a:r>
              <a:rPr lang="en-US" sz="1600" dirty="0"/>
              <a:t>Lerner, J.S., and D. Keltner. 2001. </a:t>
            </a:r>
            <a:r>
              <a:rPr lang="en-US" sz="1600" dirty="0">
                <a:hlinkClick r:id="rId2"/>
              </a:rPr>
              <a:t>Fear, anger, and risk</a:t>
            </a:r>
            <a:r>
              <a:rPr lang="en-US" sz="1600" dirty="0"/>
              <a:t>. </a:t>
            </a:r>
            <a:r>
              <a:rPr lang="en-US" sz="1600" i="1" dirty="0"/>
              <a:t>Journal of Personality and Social Psychology</a:t>
            </a:r>
            <a:r>
              <a:rPr lang="en-US" sz="1600" dirty="0"/>
              <a:t> 81, 1: 146–49.</a:t>
            </a:r>
            <a:br>
              <a:rPr lang="en-US" sz="1600" dirty="0"/>
            </a:br>
            <a:r>
              <a:rPr lang="en-US" sz="1600" dirty="0" err="1"/>
              <a:t>Aizenman</a:t>
            </a:r>
            <a:r>
              <a:rPr lang="en-US" sz="1600" dirty="0"/>
              <a:t>, </a:t>
            </a:r>
            <a:r>
              <a:rPr lang="en-US" sz="1600" dirty="0" err="1"/>
              <a:t>Nurith</a:t>
            </a:r>
            <a:r>
              <a:rPr lang="en-US" sz="1600" dirty="0"/>
              <a:t>. 2019. </a:t>
            </a:r>
            <a:r>
              <a:rPr lang="en-US" sz="1600" dirty="0">
                <a:hlinkClick r:id="rId3"/>
              </a:rPr>
              <a:t>How to Demand a Medical Breakthrough: Lessons from the AIDS Fight</a:t>
            </a:r>
            <a:r>
              <a:rPr lang="en-US" sz="1600" dirty="0"/>
              <a:t>. </a:t>
            </a:r>
            <a:r>
              <a:rPr lang="en-US" sz="1600" i="1" dirty="0"/>
              <a:t>NPR.org</a:t>
            </a:r>
            <a:r>
              <a:rPr lang="en-US" sz="1600" dirty="0"/>
              <a:t>. February 9.</a:t>
            </a:r>
            <a:endParaRPr lang="en-US" sz="2000" dirty="0"/>
          </a:p>
          <a:p>
            <a:br>
              <a:rPr lang="en-US" sz="2000" dirty="0"/>
            </a:br>
            <a:endParaRPr lang="en-US" sz="2000" dirty="0"/>
          </a:p>
          <a:p>
            <a:r>
              <a:rPr lang="en-US" sz="2000" dirty="0"/>
              <a:t>Jan 30, 2023</a:t>
            </a:r>
          </a:p>
          <a:p>
            <a:endParaRPr lang="en-US" sz="2000" dirty="0"/>
          </a:p>
          <a:p>
            <a:r>
              <a:rPr lang="en-US" sz="2000" dirty="0"/>
              <a:t>Let’s start by listening to the NPR story about anger and the fight against AIDS. The question is does anger motivate people (yes!!!). But what else does it do?</a:t>
            </a: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
        <p:nvSpPr>
          <p:cNvPr id="2" name="Footer Placeholder 1"/>
          <p:cNvSpPr>
            <a:spLocks noGrp="1"/>
          </p:cNvSpPr>
          <p:nvPr>
            <p:ph type="ftr" sz="quarter" idx="11"/>
          </p:nvPr>
        </p:nvSpPr>
        <p:spPr/>
        <p:txBody>
          <a:bodyPr/>
          <a:lstStyle/>
          <a:p>
            <a:r>
              <a:rPr lang="en-US"/>
              <a:t>POLI 421, Framing Public Policies, Spring 2023</a:t>
            </a:r>
          </a:p>
        </p:txBody>
      </p:sp>
      <p:sp>
        <p:nvSpPr>
          <p:cNvPr id="3" name="Slide Number Placeholder 2"/>
          <p:cNvSpPr>
            <a:spLocks noGrp="1"/>
          </p:cNvSpPr>
          <p:nvPr>
            <p:ph type="sldNum" sz="quarter" idx="12"/>
          </p:nvPr>
        </p:nvSpPr>
        <p:spPr/>
        <p:txBody>
          <a:bodyPr/>
          <a:lstStyle/>
          <a:p>
            <a:fld id="{8B70254D-0821-4C59-A65E-A985EB574F0D}" type="slidenum">
              <a:rPr lang="en-US" smtClean="0"/>
              <a:t>1</a:t>
            </a:fld>
            <a:endParaRPr lang="en-US"/>
          </a:p>
        </p:txBody>
      </p:sp>
    </p:spTree>
    <p:extLst>
      <p:ext uri="{BB962C8B-B14F-4D97-AF65-F5344CB8AC3E}">
        <p14:creationId xmlns:p14="http://schemas.microsoft.com/office/powerpoint/2010/main" val="3018049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Same questions with public policy framing</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What policies would be  supported more if we enhance  fear and sense of no control?</a:t>
            </a:r>
          </a:p>
          <a:p>
            <a:endParaRPr lang="en-US" dirty="0"/>
          </a:p>
          <a:p>
            <a:r>
              <a:rPr lang="en-US" dirty="0"/>
              <a:t>What policies are enhanced if people have optimism, happiness?</a:t>
            </a:r>
          </a:p>
          <a:p>
            <a:endParaRPr lang="en-US" dirty="0"/>
          </a:p>
          <a:p>
            <a:r>
              <a:rPr lang="en-US" dirty="0"/>
              <a:t>What are the impacts of anger?</a:t>
            </a:r>
          </a:p>
          <a:p>
            <a:endParaRPr lang="en-US" dirty="0"/>
          </a:p>
          <a:p>
            <a:r>
              <a:rPr lang="en-US" dirty="0"/>
              <a:t>Who can you remember manipulating fear? Anger? Give examples.</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10</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727932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anger motivate people in politics?</a:t>
            </a:r>
          </a:p>
        </p:txBody>
      </p:sp>
      <p:sp>
        <p:nvSpPr>
          <p:cNvPr id="3" name="Content Placeholder 2"/>
          <p:cNvSpPr>
            <a:spLocks noGrp="1"/>
          </p:cNvSpPr>
          <p:nvPr>
            <p:ph idx="1"/>
          </p:nvPr>
        </p:nvSpPr>
        <p:spPr>
          <a:xfrm>
            <a:off x="838200" y="1392072"/>
            <a:ext cx="10515600" cy="4484853"/>
          </a:xfrm>
        </p:spPr>
        <p:txBody>
          <a:bodyPr>
            <a:normAutofit/>
          </a:bodyPr>
          <a:lstStyle/>
          <a:p>
            <a:r>
              <a:rPr lang="en-US" dirty="0"/>
              <a:t>Hunker down and withdraw, or mobilize and fight?</a:t>
            </a:r>
          </a:p>
          <a:p>
            <a:endParaRPr lang="en-US" dirty="0"/>
          </a:p>
          <a:p>
            <a:r>
              <a:rPr lang="en-US" dirty="0"/>
              <a:t>Lots of social movements use anger and a sense of outrage to build support: Mothers against drunk drivers</a:t>
            </a:r>
          </a:p>
          <a:p>
            <a:endParaRPr lang="en-US" dirty="0"/>
          </a:p>
          <a:p>
            <a:r>
              <a:rPr lang="en-US" dirty="0"/>
              <a:t>But fear can work well too: crime policies are often driven by irrational fears.</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11</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705134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Lerner and </a:t>
            </a:r>
            <a:r>
              <a:rPr lang="en-US" dirty="0" err="1"/>
              <a:t>Keltner</a:t>
            </a:r>
            <a:r>
              <a:rPr lang="en-US" dirty="0"/>
              <a:t> 2001, Fear, Anger, and Risk</a:t>
            </a:r>
          </a:p>
        </p:txBody>
      </p:sp>
      <p:sp>
        <p:nvSpPr>
          <p:cNvPr id="8" name="Text Placeholder 7"/>
          <p:cNvSpPr>
            <a:spLocks noGrp="1"/>
          </p:cNvSpPr>
          <p:nvPr>
            <p:ph type="body" idx="1"/>
          </p:nvPr>
        </p:nvSpPr>
        <p:spPr/>
        <p:txBody>
          <a:bodyPr/>
          <a:lstStyle/>
          <a:p>
            <a:r>
              <a:rPr lang="en-US" dirty="0"/>
              <a:t>Fearful people</a:t>
            </a:r>
          </a:p>
        </p:txBody>
      </p:sp>
      <p:sp>
        <p:nvSpPr>
          <p:cNvPr id="3" name="Content Placeholder 2"/>
          <p:cNvSpPr>
            <a:spLocks noGrp="1"/>
          </p:cNvSpPr>
          <p:nvPr>
            <p:ph sz="half" idx="2"/>
          </p:nvPr>
        </p:nvSpPr>
        <p:spPr/>
        <p:txBody>
          <a:bodyPr>
            <a:normAutofit/>
          </a:bodyPr>
          <a:lstStyle/>
          <a:p>
            <a:r>
              <a:rPr lang="en-US" dirty="0"/>
              <a:t>Pessimistic about risk (over-estimate the risk of things)</a:t>
            </a:r>
          </a:p>
          <a:p>
            <a:endParaRPr lang="en-US" dirty="0"/>
          </a:p>
          <a:p>
            <a:r>
              <a:rPr lang="en-US" dirty="0"/>
              <a:t>Risk-averse choices</a:t>
            </a:r>
          </a:p>
          <a:p>
            <a:endParaRPr lang="en-US" dirty="0"/>
          </a:p>
          <a:p>
            <a:r>
              <a:rPr lang="en-US" dirty="0"/>
              <a:t>When you are peeved, you take risks. When you are scared, you do not.</a:t>
            </a:r>
          </a:p>
        </p:txBody>
      </p:sp>
      <p:sp>
        <p:nvSpPr>
          <p:cNvPr id="9" name="Text Placeholder 8"/>
          <p:cNvSpPr>
            <a:spLocks noGrp="1"/>
          </p:cNvSpPr>
          <p:nvPr>
            <p:ph type="body" sz="quarter" idx="3"/>
          </p:nvPr>
        </p:nvSpPr>
        <p:spPr/>
        <p:txBody>
          <a:bodyPr/>
          <a:lstStyle/>
          <a:p>
            <a:r>
              <a:rPr lang="en-US" dirty="0"/>
              <a:t>Angry people</a:t>
            </a:r>
          </a:p>
        </p:txBody>
      </p:sp>
      <p:sp>
        <p:nvSpPr>
          <p:cNvPr id="10" name="Content Placeholder 9"/>
          <p:cNvSpPr>
            <a:spLocks noGrp="1"/>
          </p:cNvSpPr>
          <p:nvPr>
            <p:ph sz="quarter" idx="4"/>
          </p:nvPr>
        </p:nvSpPr>
        <p:spPr/>
        <p:txBody>
          <a:bodyPr/>
          <a:lstStyle/>
          <a:p>
            <a:r>
              <a:rPr lang="en-US" dirty="0"/>
              <a:t>Optimistic risk assessments (under-estimate risks)</a:t>
            </a:r>
          </a:p>
          <a:p>
            <a:endParaRPr lang="en-US" dirty="0"/>
          </a:p>
          <a:p>
            <a:r>
              <a:rPr lang="en-US" dirty="0"/>
              <a:t>Risk-seeking choices</a:t>
            </a:r>
          </a:p>
          <a:p>
            <a:endParaRPr lang="en-US" dirty="0"/>
          </a:p>
          <a:p>
            <a:r>
              <a:rPr lang="en-US" dirty="0"/>
              <a:t>(also: Happy people do this as well)</a:t>
            </a:r>
          </a:p>
        </p:txBody>
      </p:sp>
      <p:sp>
        <p:nvSpPr>
          <p:cNvPr id="4" name="Footer Placeholder 3"/>
          <p:cNvSpPr>
            <a:spLocks noGrp="1"/>
          </p:cNvSpPr>
          <p:nvPr>
            <p:ph type="ftr" sz="quarter" idx="11"/>
          </p:nvPr>
        </p:nvSpPr>
        <p:spPr/>
        <p:txBody>
          <a:bodyPr/>
          <a:lstStyle/>
          <a:p>
            <a:r>
              <a:rPr lang="en-US" dirty="0"/>
              <a:t>POLI 421, Framing Public Policies, Spring 2023</a:t>
            </a:r>
          </a:p>
        </p:txBody>
      </p:sp>
      <p:sp>
        <p:nvSpPr>
          <p:cNvPr id="5" name="Slide Number Placeholder 4"/>
          <p:cNvSpPr>
            <a:spLocks noGrp="1"/>
          </p:cNvSpPr>
          <p:nvPr>
            <p:ph type="sldNum" sz="quarter" idx="12"/>
          </p:nvPr>
        </p:nvSpPr>
        <p:spPr/>
        <p:txBody>
          <a:bodyPr/>
          <a:lstStyle/>
          <a:p>
            <a:fld id="{8B70254D-0821-4C59-A65E-A985EB574F0D}" type="slidenum">
              <a:rPr lang="en-US" smtClean="0"/>
              <a:t>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002488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research / literature</a:t>
            </a:r>
          </a:p>
        </p:txBody>
      </p:sp>
      <p:sp>
        <p:nvSpPr>
          <p:cNvPr id="3" name="Content Placeholder 2"/>
          <p:cNvSpPr>
            <a:spLocks noGrp="1"/>
          </p:cNvSpPr>
          <p:nvPr>
            <p:ph idx="1"/>
          </p:nvPr>
        </p:nvSpPr>
        <p:spPr>
          <a:xfrm>
            <a:off x="838200" y="1392072"/>
            <a:ext cx="10515600" cy="4484853"/>
          </a:xfrm>
        </p:spPr>
        <p:txBody>
          <a:bodyPr>
            <a:normAutofit fontScale="92500" lnSpcReduction="10000"/>
          </a:bodyPr>
          <a:lstStyle/>
          <a:p>
            <a:r>
              <a:rPr lang="en-US" dirty="0"/>
              <a:t>Change people’s mood: change their behaviors</a:t>
            </a:r>
          </a:p>
          <a:p>
            <a:r>
              <a:rPr lang="en-US" dirty="0"/>
              <a:t>Induce positive or negative moods / emotional states: Changes your estimates of the odds of various things happening.</a:t>
            </a:r>
          </a:p>
          <a:p>
            <a:endParaRPr lang="en-US" dirty="0"/>
          </a:p>
          <a:p>
            <a:r>
              <a:rPr lang="en-US" dirty="0"/>
              <a:t>Happy bouncy music might make you go ahead and buy something.</a:t>
            </a:r>
          </a:p>
          <a:p>
            <a:r>
              <a:rPr lang="en-US" dirty="0"/>
              <a:t>Droopy, dreary, black, depressing stuff makes you expect the worst.</a:t>
            </a:r>
          </a:p>
          <a:p>
            <a:endParaRPr lang="en-US" dirty="0"/>
          </a:p>
          <a:p>
            <a:r>
              <a:rPr lang="en-US" dirty="0"/>
              <a:t>Does that strike you as right?</a:t>
            </a:r>
          </a:p>
          <a:p>
            <a:r>
              <a:rPr lang="en-US" dirty="0"/>
              <a:t>Do politicians do that to you? Manipulate your mood?</a:t>
            </a:r>
          </a:p>
          <a:p>
            <a:r>
              <a:rPr lang="en-US" dirty="0"/>
              <a:t>Do commercial establishments attempt to do the same?</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51716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482" y="365125"/>
            <a:ext cx="11130318" cy="774743"/>
          </a:xfrm>
        </p:spPr>
        <p:txBody>
          <a:bodyPr/>
          <a:lstStyle/>
          <a:p>
            <a:r>
              <a:rPr lang="en-US" dirty="0"/>
              <a:t>Emotional response makes sense, but persists:</a:t>
            </a:r>
          </a:p>
        </p:txBody>
      </p:sp>
      <p:sp>
        <p:nvSpPr>
          <p:cNvPr id="3" name="Content Placeholder 2"/>
          <p:cNvSpPr>
            <a:spLocks noGrp="1"/>
          </p:cNvSpPr>
          <p:nvPr>
            <p:ph idx="1"/>
          </p:nvPr>
        </p:nvSpPr>
        <p:spPr>
          <a:xfrm>
            <a:off x="838200" y="1139868"/>
            <a:ext cx="10515600" cy="4737057"/>
          </a:xfrm>
        </p:spPr>
        <p:txBody>
          <a:bodyPr>
            <a:noAutofit/>
          </a:bodyPr>
          <a:lstStyle/>
          <a:p>
            <a:r>
              <a:rPr lang="en-US" dirty="0"/>
              <a:t>“First, we assume that emotions trigger changes in cognition, physiology, and action that, although tailored to help the individual respond to the event that evoked the emotion, often persist beyond the eliciting situation” (p. 146)</a:t>
            </a:r>
          </a:p>
          <a:p>
            <a:r>
              <a:rPr lang="en-US" dirty="0"/>
              <a:t>Implication: emotional state goes on to affect behavior “even in response to objects or events that are unrelated to the original cause of the emotion.”</a:t>
            </a:r>
          </a:p>
          <a:p>
            <a:r>
              <a:rPr lang="en-US" dirty="0"/>
              <a:t>Like a priming effect. What if you happen to see a snake just before you go to buy a car? It might put you in a fearful mood for the rest of the day, and that could make you become financially conservative. Hence: no snakes in the car dealership! (Am I right?) That is, the emotional effect does not wear off when the situation is over…</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959078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Fear and Anger. You determine your anger, and are sure of it. Fear is the opposite.</a:t>
            </a:r>
          </a:p>
        </p:txBody>
      </p:sp>
      <p:sp>
        <p:nvSpPr>
          <p:cNvPr id="6" name="Text Placeholder 5"/>
          <p:cNvSpPr>
            <a:spLocks noGrp="1"/>
          </p:cNvSpPr>
          <p:nvPr>
            <p:ph type="body" idx="1"/>
          </p:nvPr>
        </p:nvSpPr>
        <p:spPr/>
        <p:txBody>
          <a:bodyPr/>
          <a:lstStyle/>
          <a:p>
            <a:r>
              <a:rPr lang="en-US" dirty="0"/>
              <a:t>Fear</a:t>
            </a:r>
          </a:p>
        </p:txBody>
      </p:sp>
      <p:sp>
        <p:nvSpPr>
          <p:cNvPr id="8" name="Content Placeholder 7"/>
          <p:cNvSpPr>
            <a:spLocks noGrp="1"/>
          </p:cNvSpPr>
          <p:nvPr>
            <p:ph sz="half" idx="2"/>
          </p:nvPr>
        </p:nvSpPr>
        <p:spPr/>
        <p:txBody>
          <a:bodyPr/>
          <a:lstStyle/>
          <a:p>
            <a:r>
              <a:rPr lang="en-US" dirty="0"/>
              <a:t>Control: situational</a:t>
            </a:r>
          </a:p>
          <a:p>
            <a:endParaRPr lang="en-US" dirty="0"/>
          </a:p>
          <a:p>
            <a:r>
              <a:rPr lang="en-US" dirty="0"/>
              <a:t>Certainty: low</a:t>
            </a:r>
          </a:p>
        </p:txBody>
      </p:sp>
      <p:sp>
        <p:nvSpPr>
          <p:cNvPr id="9" name="Text Placeholder 8"/>
          <p:cNvSpPr>
            <a:spLocks noGrp="1"/>
          </p:cNvSpPr>
          <p:nvPr>
            <p:ph type="body" sz="quarter" idx="3"/>
          </p:nvPr>
        </p:nvSpPr>
        <p:spPr/>
        <p:txBody>
          <a:bodyPr/>
          <a:lstStyle/>
          <a:p>
            <a:r>
              <a:rPr lang="en-US" dirty="0"/>
              <a:t>Anger</a:t>
            </a:r>
          </a:p>
        </p:txBody>
      </p:sp>
      <p:sp>
        <p:nvSpPr>
          <p:cNvPr id="10" name="Content Placeholder 9"/>
          <p:cNvSpPr>
            <a:spLocks noGrp="1"/>
          </p:cNvSpPr>
          <p:nvPr>
            <p:ph sz="quarter" idx="4"/>
          </p:nvPr>
        </p:nvSpPr>
        <p:spPr/>
        <p:txBody>
          <a:bodyPr/>
          <a:lstStyle/>
          <a:p>
            <a:r>
              <a:rPr lang="en-US" dirty="0"/>
              <a:t>Control: individual</a:t>
            </a:r>
          </a:p>
          <a:p>
            <a:endParaRPr lang="en-US" dirty="0"/>
          </a:p>
          <a:p>
            <a:r>
              <a:rPr lang="en-US" dirty="0"/>
              <a:t>Certainty: high</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862166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Their results, several different studies</a:t>
            </a:r>
          </a:p>
        </p:txBody>
      </p:sp>
      <p:sp>
        <p:nvSpPr>
          <p:cNvPr id="6" name="Text Placeholder 5"/>
          <p:cNvSpPr>
            <a:spLocks noGrp="1"/>
          </p:cNvSpPr>
          <p:nvPr>
            <p:ph type="body" idx="1"/>
          </p:nvPr>
        </p:nvSpPr>
        <p:spPr/>
        <p:txBody>
          <a:bodyPr/>
          <a:lstStyle/>
          <a:p>
            <a:r>
              <a:rPr lang="en-US" dirty="0"/>
              <a:t>Fearful people</a:t>
            </a:r>
          </a:p>
        </p:txBody>
      </p:sp>
      <p:sp>
        <p:nvSpPr>
          <p:cNvPr id="8" name="Content Placeholder 7"/>
          <p:cNvSpPr>
            <a:spLocks noGrp="1"/>
          </p:cNvSpPr>
          <p:nvPr>
            <p:ph sz="half" idx="2"/>
          </p:nvPr>
        </p:nvSpPr>
        <p:spPr/>
        <p:txBody>
          <a:bodyPr/>
          <a:lstStyle/>
          <a:p>
            <a:r>
              <a:rPr lang="en-US" dirty="0"/>
              <a:t>Pessimistic assessments of the odds of future events</a:t>
            </a:r>
          </a:p>
          <a:p>
            <a:endParaRPr lang="en-US" dirty="0"/>
          </a:p>
          <a:p>
            <a:r>
              <a:rPr lang="en-US" dirty="0"/>
              <a:t>Pessimistic, risk-averse choices….</a:t>
            </a:r>
          </a:p>
          <a:p>
            <a:endParaRPr lang="en-US" dirty="0"/>
          </a:p>
          <a:p>
            <a:r>
              <a:rPr lang="en-US" dirty="0"/>
              <a:t>They think they have no control.</a:t>
            </a:r>
          </a:p>
        </p:txBody>
      </p:sp>
      <p:sp>
        <p:nvSpPr>
          <p:cNvPr id="9" name="Text Placeholder 8"/>
          <p:cNvSpPr>
            <a:spLocks noGrp="1"/>
          </p:cNvSpPr>
          <p:nvPr>
            <p:ph type="body" sz="quarter" idx="3"/>
          </p:nvPr>
        </p:nvSpPr>
        <p:spPr/>
        <p:txBody>
          <a:bodyPr/>
          <a:lstStyle/>
          <a:p>
            <a:r>
              <a:rPr lang="en-US" dirty="0"/>
              <a:t>Angry and / or happy people</a:t>
            </a:r>
          </a:p>
        </p:txBody>
      </p:sp>
      <p:sp>
        <p:nvSpPr>
          <p:cNvPr id="10" name="Content Placeholder 9"/>
          <p:cNvSpPr>
            <a:spLocks noGrp="1"/>
          </p:cNvSpPr>
          <p:nvPr>
            <p:ph sz="quarter" idx="4"/>
          </p:nvPr>
        </p:nvSpPr>
        <p:spPr/>
        <p:txBody>
          <a:bodyPr/>
          <a:lstStyle/>
          <a:p>
            <a:r>
              <a:rPr lang="en-US" dirty="0"/>
              <a:t>Optimistic assessments of the odds of future events</a:t>
            </a:r>
          </a:p>
          <a:p>
            <a:endParaRPr lang="en-US" dirty="0"/>
          </a:p>
          <a:p>
            <a:r>
              <a:rPr lang="en-US" dirty="0"/>
              <a:t>Optimistic, risk-acceptant choices….</a:t>
            </a:r>
          </a:p>
          <a:p>
            <a:endParaRPr lang="en-US" dirty="0"/>
          </a:p>
          <a:p>
            <a:r>
              <a:rPr lang="en-US" dirty="0"/>
              <a:t>They think they are in control.</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899026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Explicit and Implicit Attitudes</a:t>
            </a:r>
          </a:p>
        </p:txBody>
      </p:sp>
      <p:sp>
        <p:nvSpPr>
          <p:cNvPr id="3" name="Content Placeholder 2"/>
          <p:cNvSpPr>
            <a:spLocks noGrp="1"/>
          </p:cNvSpPr>
          <p:nvPr>
            <p:ph idx="1"/>
          </p:nvPr>
        </p:nvSpPr>
        <p:spPr>
          <a:xfrm>
            <a:off x="838200" y="1392072"/>
            <a:ext cx="10515600" cy="4484853"/>
          </a:xfrm>
        </p:spPr>
        <p:txBody>
          <a:bodyPr>
            <a:normAutofit/>
          </a:bodyPr>
          <a:lstStyle/>
          <a:p>
            <a:endParaRPr lang="en-US" dirty="0"/>
          </a:p>
          <a:p>
            <a:r>
              <a:rPr lang="en-US" dirty="0"/>
              <a:t>Implicit attitudes: mental associations, linkages, “gut feelings”</a:t>
            </a:r>
          </a:p>
          <a:p>
            <a:r>
              <a:rPr lang="en-US" dirty="0"/>
              <a:t>Explicit attitudes: validation, invalidation of these feelings through conscious thought.</a:t>
            </a:r>
          </a:p>
          <a:p>
            <a:endParaRPr lang="en-US" dirty="0"/>
          </a:p>
          <a:p>
            <a:endParaRPr lang="en-US" dirty="0"/>
          </a:p>
          <a:p>
            <a:r>
              <a:rPr lang="en-US" dirty="0"/>
              <a:t>Anger makes you more certain</a:t>
            </a:r>
          </a:p>
          <a:p>
            <a:r>
              <a:rPr lang="en-US" dirty="0"/>
              <a:t>Being more certain makes you give more credence to your “gut feelings”</a:t>
            </a:r>
          </a:p>
          <a:p>
            <a:endParaRPr lang="en-US" dirty="0"/>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7</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215163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Does that strike you as valid?</a:t>
            </a:r>
          </a:p>
        </p:txBody>
      </p:sp>
      <p:sp>
        <p:nvSpPr>
          <p:cNvPr id="3" name="Content Placeholder 2"/>
          <p:cNvSpPr>
            <a:spLocks noGrp="1"/>
          </p:cNvSpPr>
          <p:nvPr>
            <p:ph idx="1"/>
          </p:nvPr>
        </p:nvSpPr>
        <p:spPr>
          <a:xfrm>
            <a:off x="838200" y="1392072"/>
            <a:ext cx="10515600" cy="4484853"/>
          </a:xfrm>
        </p:spPr>
        <p:txBody>
          <a:bodyPr>
            <a:normAutofit/>
          </a:bodyPr>
          <a:lstStyle/>
          <a:p>
            <a:r>
              <a:rPr lang="en-US" sz="3200" dirty="0"/>
              <a:t>Do you see in public life people manipulating anger?</a:t>
            </a:r>
          </a:p>
          <a:p>
            <a:r>
              <a:rPr lang="en-US" sz="3200" dirty="0"/>
              <a:t>Do angry people seem to  act more sincerely?</a:t>
            </a:r>
          </a:p>
          <a:p>
            <a:r>
              <a:rPr lang="en-US" sz="3200" dirty="0"/>
              <a:t>Let’s put it another way: If you were trying to dissemble your true feelings, and act in a way that was PC or that you “knew” was right, but just did not feel comfortable with it, would you want to be calm, or angry? Being calm, you can better control your thoughts and decisions. Being angry, you are more likely to reveal your true self.</a:t>
            </a:r>
          </a:p>
          <a:p>
            <a:r>
              <a:rPr lang="en-US" sz="3200" dirty="0"/>
              <a:t>True?</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803666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OK, let’s talk about what this means in advertising and in marketing</a:t>
            </a:r>
          </a:p>
        </p:txBody>
      </p:sp>
      <p:sp>
        <p:nvSpPr>
          <p:cNvPr id="3" name="Content Placeholder 2"/>
          <p:cNvSpPr>
            <a:spLocks noGrp="1"/>
          </p:cNvSpPr>
          <p:nvPr>
            <p:ph idx="1"/>
          </p:nvPr>
        </p:nvSpPr>
        <p:spPr>
          <a:xfrm>
            <a:off x="838200" y="1938969"/>
            <a:ext cx="10515600" cy="3937956"/>
          </a:xfrm>
        </p:spPr>
        <p:txBody>
          <a:bodyPr>
            <a:normAutofit fontScale="92500" lnSpcReduction="10000"/>
          </a:bodyPr>
          <a:lstStyle/>
          <a:p>
            <a:r>
              <a:rPr lang="en-US" sz="3200" dirty="0"/>
              <a:t>What product salespeople would want to build up your fear, make you feel that you are NOT in control, but buy their product to protect yourself from risk?</a:t>
            </a:r>
          </a:p>
          <a:p>
            <a:r>
              <a:rPr lang="en-US" sz="3200" dirty="0"/>
              <a:t>What product salespeople would want to build up your happiness, make you feel in control, so that you would buy their product even if you can’t afford it? (e.g., take a risk) </a:t>
            </a:r>
          </a:p>
          <a:p>
            <a:r>
              <a:rPr lang="en-US" sz="3200" dirty="0"/>
              <a:t>What about anger? Do advertisers use anger as well?</a:t>
            </a:r>
          </a:p>
          <a:p>
            <a:r>
              <a:rPr lang="en-US" sz="3200" dirty="0"/>
              <a:t>In politics and public policy? What motivates people to vote, to join a protest, to get involved, to run for office?</a:t>
            </a:r>
          </a:p>
        </p:txBody>
      </p:sp>
      <p:sp>
        <p:nvSpPr>
          <p:cNvPr id="4" name="Footer Placeholder 3"/>
          <p:cNvSpPr>
            <a:spLocks noGrp="1"/>
          </p:cNvSpPr>
          <p:nvPr>
            <p:ph type="ftr" sz="quarter" idx="11"/>
          </p:nvPr>
        </p:nvSpPr>
        <p:spPr/>
        <p:txBody>
          <a:bodyPr/>
          <a:lstStyle/>
          <a:p>
            <a:r>
              <a:rPr lang="en-US"/>
              <a:t>POLI 421, Framing Public Policies, Spring 2023</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9</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716603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998</Words>
  <Application>Microsoft Office PowerPoint</Application>
  <PresentationFormat>Widescreen</PresentationFormat>
  <Paragraphs>119</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  Baumgartner, Framing, Spring 2023 </vt:lpstr>
      <vt:lpstr>Lerner and Keltner 2001, Fear, Anger, and Risk</vt:lpstr>
      <vt:lpstr>Background research / literature</vt:lpstr>
      <vt:lpstr>Emotional response makes sense, but persists:</vt:lpstr>
      <vt:lpstr>Fear and Anger. You determine your anger, and are sure of it. Fear is the opposite.</vt:lpstr>
      <vt:lpstr>Their results, several different studies</vt:lpstr>
      <vt:lpstr>Explicit and Implicit Attitudes</vt:lpstr>
      <vt:lpstr>Does that strike you as valid?</vt:lpstr>
      <vt:lpstr>OK, let’s talk about what this means in advertising and in marketing</vt:lpstr>
      <vt:lpstr>Same questions with public policy framing</vt:lpstr>
      <vt:lpstr>How does anger motivate people in politics?</vt:lpstr>
    </vt:vector>
  </TitlesOfParts>
  <Company>UNC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Baumgartner, Frank R.</dc:creator>
  <cp:lastModifiedBy>Baumgartner, Frank R.</cp:lastModifiedBy>
  <cp:revision>18</cp:revision>
  <dcterms:created xsi:type="dcterms:W3CDTF">2018-11-12T18:55:41Z</dcterms:created>
  <dcterms:modified xsi:type="dcterms:W3CDTF">2023-01-29T18:16:40Z</dcterms:modified>
</cp:coreProperties>
</file>