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0" r:id="rId5"/>
    <p:sldId id="261" r:id="rId6"/>
    <p:sldId id="266" r:id="rId7"/>
    <p:sldId id="283" r:id="rId8"/>
    <p:sldId id="284" r:id="rId9"/>
    <p:sldId id="285" r:id="rId10"/>
    <p:sldId id="262" r:id="rId11"/>
    <p:sldId id="278" r:id="rId12"/>
    <p:sldId id="275" r:id="rId13"/>
    <p:sldId id="270" r:id="rId14"/>
    <p:sldId id="268" r:id="rId15"/>
    <p:sldId id="282" r:id="rId16"/>
    <p:sldId id="279" r:id="rId17"/>
    <p:sldId id="280" r:id="rId18"/>
    <p:sldId id="28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92" autoAdjust="0"/>
    <p:restoredTop sz="97417" autoAdjust="0"/>
  </p:normalViewPr>
  <p:slideViewPr>
    <p:cSldViewPr snapToGrid="0">
      <p:cViewPr varScale="1">
        <p:scale>
          <a:sx n="96" d="100"/>
          <a:sy n="96" d="100"/>
        </p:scale>
        <p:origin x="84" y="1440"/>
      </p:cViewPr>
      <p:guideLst/>
    </p:cSldViewPr>
  </p:slideViewPr>
  <p:outlineViewPr>
    <p:cViewPr>
      <p:scale>
        <a:sx n="33" d="100"/>
        <a:sy n="33" d="100"/>
      </p:scale>
      <p:origin x="0" y="-642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676889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3806102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1842282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18</a:t>
            </a:fld>
            <a:endParaRPr lang="en-US"/>
          </a:p>
        </p:txBody>
      </p:sp>
    </p:spTree>
    <p:extLst>
      <p:ext uri="{BB962C8B-B14F-4D97-AF65-F5344CB8AC3E}">
        <p14:creationId xmlns:p14="http://schemas.microsoft.com/office/powerpoint/2010/main" val="1152916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19</a:t>
            </a:fld>
            <a:endParaRPr lang="en-US"/>
          </a:p>
        </p:txBody>
      </p:sp>
    </p:spTree>
    <p:extLst>
      <p:ext uri="{BB962C8B-B14F-4D97-AF65-F5344CB8AC3E}">
        <p14:creationId xmlns:p14="http://schemas.microsoft.com/office/powerpoint/2010/main" val="1025043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20</a:t>
            </a:fld>
            <a:endParaRPr lang="en-US"/>
          </a:p>
        </p:txBody>
      </p:sp>
    </p:spTree>
    <p:extLst>
      <p:ext uri="{BB962C8B-B14F-4D97-AF65-F5344CB8AC3E}">
        <p14:creationId xmlns:p14="http://schemas.microsoft.com/office/powerpoint/2010/main" val="354643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3028178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3603723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275497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65244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684999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4211675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4044058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1420003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12463D-B7DB-4E60-B5D3-C4F7308C3325}"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AB4A51-839E-4AAD-8842-0BA03AC62591}"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BDBDC1-794B-492F-B594-11335E65F500}"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9DB265-9657-4C14-AA9B-885AD310973F}"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F93ADA-F423-4323-B66F-52652F53C613}"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42CE38-E264-4B42-9D8E-C05BA31805F1}"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18D796-0ABC-48AD-9C3B-A4FE382EE4D3}" type="datetime1">
              <a:rPr lang="en-US" smtClean="0"/>
              <a:t>1/29/2023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6F8469-3533-4129-A2E7-1C94F055984C}" type="datetime1">
              <a:rPr lang="en-US" smtClean="0"/>
              <a:t>1/29/2023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C78B9-82DE-4364-8476-F4331A2C87EC}" type="datetime1">
              <a:rPr lang="en-US" smtClean="0"/>
              <a:t>1/29/2023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A0F627-D65B-43BC-9722-4B03C110B9DB}"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7EBD97-1547-470E-B650-FED574A9B831}"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7F998-5BBF-4077-8453-FBCA4BA2575F}" type="datetime1">
              <a:rPr lang="en-US" smtClean="0"/>
              <a:t>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baum.unc.edu/teaching/articles/Psych-Bulletin-1990-Kunda.pdf" TargetMode="External"/><Relationship Id="rId2" Type="http://schemas.openxmlformats.org/officeDocument/2006/relationships/hyperlink" Target="https://fbaum.unc.edu/teaching/articles/jpsp-1979-Lord-Ross-Lepper.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801245"/>
          </a:xfrm>
        </p:spPr>
        <p:txBody>
          <a:bodyPr>
            <a:normAutofit/>
          </a:bodyPr>
          <a:lstStyle/>
          <a:p>
            <a:r>
              <a:rPr lang="en-US" sz="3200" dirty="0"/>
              <a:t>Baumgartner, Framing, Spring 2023</a:t>
            </a:r>
          </a:p>
        </p:txBody>
      </p:sp>
      <p:sp>
        <p:nvSpPr>
          <p:cNvPr id="5" name="Subtitle 4"/>
          <p:cNvSpPr>
            <a:spLocks noGrp="1"/>
          </p:cNvSpPr>
          <p:nvPr>
            <p:ph type="subTitle" idx="1"/>
          </p:nvPr>
        </p:nvSpPr>
        <p:spPr>
          <a:xfrm>
            <a:off x="223482" y="1945532"/>
            <a:ext cx="11673446" cy="3931393"/>
          </a:xfrm>
        </p:spPr>
        <p:txBody>
          <a:bodyPr>
            <a:normAutofit/>
          </a:bodyPr>
          <a:lstStyle/>
          <a:p>
            <a:r>
              <a:rPr lang="en-US" sz="1600" dirty="0"/>
              <a:t>Lord, Charles G., Lee Ross, and Mark R. Lepper. 1979.</a:t>
            </a:r>
            <a:r>
              <a:rPr lang="en-US" sz="1600" dirty="0">
                <a:hlinkClick r:id="rId2"/>
              </a:rPr>
              <a:t> Biased Assimilation and Attitude Polarization: The Effects of Prior Theories on Subsequently Considered Evidence</a:t>
            </a:r>
            <a:r>
              <a:rPr lang="en-US" sz="1600" dirty="0"/>
              <a:t>. </a:t>
            </a:r>
            <a:r>
              <a:rPr lang="en-US" sz="1600" i="1" dirty="0"/>
              <a:t>Journal of Personality and Social Psychology</a:t>
            </a:r>
            <a:r>
              <a:rPr lang="en-US" sz="1600" dirty="0"/>
              <a:t> 37, 11: 2098-2109.</a:t>
            </a:r>
            <a:br>
              <a:rPr lang="en-US" sz="1600" dirty="0"/>
            </a:br>
            <a:endParaRPr lang="en-US" sz="1600" dirty="0"/>
          </a:p>
          <a:p>
            <a:r>
              <a:rPr lang="en-US" sz="1600" dirty="0" err="1"/>
              <a:t>Kunda</a:t>
            </a:r>
            <a:r>
              <a:rPr lang="en-US" sz="1600" dirty="0"/>
              <a:t>, </a:t>
            </a:r>
            <a:r>
              <a:rPr lang="en-US" sz="1600" dirty="0" err="1"/>
              <a:t>Ziva</a:t>
            </a:r>
            <a:r>
              <a:rPr lang="en-US" sz="1600" dirty="0"/>
              <a:t>. 1990. </a:t>
            </a:r>
            <a:r>
              <a:rPr lang="en-US" sz="1600" dirty="0">
                <a:hlinkClick r:id="rId3"/>
              </a:rPr>
              <a:t>The Case for Motivated Reasoning</a:t>
            </a:r>
            <a:r>
              <a:rPr lang="en-US" sz="1600" dirty="0"/>
              <a:t>. </a:t>
            </a:r>
            <a:r>
              <a:rPr lang="en-US" sz="1600" i="1" dirty="0"/>
              <a:t>Psychological Bulletin</a:t>
            </a:r>
            <a:r>
              <a:rPr lang="en-US" sz="1600" dirty="0"/>
              <a:t> 108, 3: 480-98.</a:t>
            </a:r>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Monday February 6, 2023</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dirty="0"/>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look at their study and results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Pro and anti-capital punishment attitudes divide two groups.</a:t>
            </a:r>
          </a:p>
          <a:p>
            <a:r>
              <a:rPr lang="en-US" dirty="0"/>
              <a:t>Present both groups with empirical studies that show that capital punishment does or does not deter.</a:t>
            </a:r>
          </a:p>
          <a:p>
            <a:r>
              <a:rPr lang="en-US" dirty="0"/>
              <a:t>How good were the studies: how well were they conducted?</a:t>
            </a:r>
          </a:p>
          <a:p>
            <a:pPr lvl="1"/>
            <a:r>
              <a:rPr lang="en-US" dirty="0"/>
              <a:t>Ratings of quality: ones that agree with my opinion are better! (p. 2102, table 1).</a:t>
            </a:r>
          </a:p>
          <a:p>
            <a:pPr lvl="1"/>
            <a:r>
              <a:rPr lang="en-US" dirty="0"/>
              <a:t>Ratings of how convincing the studies were: same findings.</a:t>
            </a:r>
          </a:p>
          <a:p>
            <a:r>
              <a:rPr lang="en-US" dirty="0"/>
              <a:t>Agreement and rebuttals to the study: totally predictable</a:t>
            </a:r>
          </a:p>
          <a:p>
            <a:r>
              <a:rPr lang="en-US" dirty="0"/>
              <a:t>Attitude change: everyone got their attitudes reinforced, even though the evidence was neutral / balanced… (Tables 2-3, 2103-2104).</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51781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Kunda</a:t>
            </a:r>
            <a:r>
              <a:rPr lang="en-US" dirty="0"/>
              <a:t>: How does the brain work when it has directional v. accuracy goals?</a:t>
            </a:r>
          </a:p>
        </p:txBody>
      </p:sp>
      <p:sp>
        <p:nvSpPr>
          <p:cNvPr id="6" name="Text Placeholder 5"/>
          <p:cNvSpPr>
            <a:spLocks noGrp="1"/>
          </p:cNvSpPr>
          <p:nvPr>
            <p:ph type="body" idx="1"/>
          </p:nvPr>
        </p:nvSpPr>
        <p:spPr/>
        <p:txBody>
          <a:bodyPr/>
          <a:lstStyle/>
          <a:p>
            <a:r>
              <a:rPr lang="en-US" dirty="0"/>
              <a:t>Accuracy goals</a:t>
            </a:r>
          </a:p>
        </p:txBody>
      </p:sp>
      <p:sp>
        <p:nvSpPr>
          <p:cNvPr id="3" name="Content Placeholder 2"/>
          <p:cNvSpPr>
            <a:spLocks noGrp="1"/>
          </p:cNvSpPr>
          <p:nvPr>
            <p:ph sz="half" idx="2"/>
          </p:nvPr>
        </p:nvSpPr>
        <p:spPr/>
        <p:txBody>
          <a:bodyPr>
            <a:normAutofit/>
          </a:bodyPr>
          <a:lstStyle/>
          <a:p>
            <a:r>
              <a:rPr lang="en-US" dirty="0"/>
              <a:t>More cognitive effort</a:t>
            </a:r>
          </a:p>
          <a:p>
            <a:r>
              <a:rPr lang="en-US" dirty="0"/>
              <a:t>Attend to relevant information more carefully</a:t>
            </a:r>
          </a:p>
          <a:p>
            <a:r>
              <a:rPr lang="en-US" dirty="0"/>
              <a:t>Process the information more completely</a:t>
            </a:r>
          </a:p>
          <a:p>
            <a:r>
              <a:rPr lang="en-US" dirty="0"/>
              <a:t>Use more complex rules of decision  making</a:t>
            </a:r>
          </a:p>
          <a:p>
            <a:endParaRPr lang="en-US" dirty="0"/>
          </a:p>
          <a:p>
            <a:endParaRPr lang="en-US" dirty="0"/>
          </a:p>
        </p:txBody>
      </p:sp>
      <p:sp>
        <p:nvSpPr>
          <p:cNvPr id="8" name="Text Placeholder 7"/>
          <p:cNvSpPr>
            <a:spLocks noGrp="1"/>
          </p:cNvSpPr>
          <p:nvPr>
            <p:ph type="body" sz="quarter" idx="3"/>
          </p:nvPr>
        </p:nvSpPr>
        <p:spPr/>
        <p:txBody>
          <a:bodyPr/>
          <a:lstStyle/>
          <a:p>
            <a:r>
              <a:rPr lang="en-US" dirty="0"/>
              <a:t>Directional goals</a:t>
            </a:r>
          </a:p>
        </p:txBody>
      </p:sp>
      <p:sp>
        <p:nvSpPr>
          <p:cNvPr id="9" name="Content Placeholder 8"/>
          <p:cNvSpPr>
            <a:spLocks noGrp="1"/>
          </p:cNvSpPr>
          <p:nvPr>
            <p:ph sz="quarter" idx="4"/>
          </p:nvPr>
        </p:nvSpPr>
        <p:spPr/>
        <p:txBody>
          <a:bodyPr>
            <a:normAutofit/>
          </a:bodyPr>
          <a:lstStyle/>
          <a:p>
            <a:r>
              <a:rPr lang="en-US" dirty="0"/>
              <a:t>Search memory for supporting beliefs and rules</a:t>
            </a:r>
          </a:p>
          <a:p>
            <a:r>
              <a:rPr lang="en-US" dirty="0"/>
              <a:t>Creatively combine knowledge to create new beliefs to support the position</a:t>
            </a:r>
          </a:p>
          <a:p>
            <a:r>
              <a:rPr lang="en-US" dirty="0"/>
              <a:t>Assess only a subset of things in memory</a:t>
            </a:r>
          </a:p>
          <a:p>
            <a:r>
              <a:rPr lang="en-US" dirty="0"/>
              <a:t>(Note: This is a lot easier!!!)</a:t>
            </a:r>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2792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 of attention and effort</a:t>
            </a:r>
          </a:p>
        </p:txBody>
      </p:sp>
      <p:sp>
        <p:nvSpPr>
          <p:cNvPr id="3" name="Content Placeholder 2"/>
          <p:cNvSpPr>
            <a:spLocks noGrp="1"/>
          </p:cNvSpPr>
          <p:nvPr>
            <p:ph idx="1"/>
          </p:nvPr>
        </p:nvSpPr>
        <p:spPr/>
        <p:txBody>
          <a:bodyPr>
            <a:normAutofit/>
          </a:bodyPr>
          <a:lstStyle/>
          <a:p>
            <a:r>
              <a:rPr lang="en-US" dirty="0"/>
              <a:t>Welcome, unsurprising, preference-consistent, expected information need not take your time</a:t>
            </a:r>
          </a:p>
          <a:p>
            <a:r>
              <a:rPr lang="en-US" dirty="0"/>
              <a:t>Surprising, unwelcome, potentially threatening information requires scrutiny</a:t>
            </a:r>
          </a:p>
          <a:p>
            <a:endParaRPr lang="en-US" dirty="0"/>
          </a:p>
          <a:p>
            <a:r>
              <a:rPr lang="en-US" dirty="0"/>
              <a:t>A surprising corollary of this: </a:t>
            </a:r>
          </a:p>
          <a:p>
            <a:pPr lvl="1"/>
            <a:r>
              <a:rPr lang="en-US" dirty="0"/>
              <a:t>Equal amounts of information on two sides of a question can cause you to reinforce your prior beliefs: You spend a lot of energy refuting the unwelcome information, and accept the welcome information without review. Net result: even stronger belief in prior attitudes.</a:t>
            </a:r>
          </a:p>
          <a:p>
            <a:endParaRPr lang="en-US" dirty="0"/>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5876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0EDF-3FAF-8456-7009-8FD9628E1333}"/>
              </a:ext>
            </a:extLst>
          </p:cNvPr>
          <p:cNvSpPr>
            <a:spLocks noGrp="1"/>
          </p:cNvSpPr>
          <p:nvPr>
            <p:ph type="title"/>
          </p:nvPr>
        </p:nvSpPr>
        <p:spPr/>
        <p:txBody>
          <a:bodyPr/>
          <a:lstStyle/>
          <a:p>
            <a:r>
              <a:rPr lang="en-US" dirty="0"/>
              <a:t>Can evidence backfire? All the time!</a:t>
            </a:r>
          </a:p>
        </p:txBody>
      </p:sp>
      <p:sp>
        <p:nvSpPr>
          <p:cNvPr id="3" name="Content Placeholder 2">
            <a:extLst>
              <a:ext uri="{FF2B5EF4-FFF2-40B4-BE49-F238E27FC236}">
                <a16:creationId xmlns:a16="http://schemas.microsoft.com/office/drawing/2014/main" id="{6320D7B7-0E9D-4555-F5B6-96B0AB404069}"/>
              </a:ext>
            </a:extLst>
          </p:cNvPr>
          <p:cNvSpPr>
            <a:spLocks noGrp="1"/>
          </p:cNvSpPr>
          <p:nvPr>
            <p:ph idx="1"/>
          </p:nvPr>
        </p:nvSpPr>
        <p:spPr>
          <a:xfrm>
            <a:off x="838200" y="1527243"/>
            <a:ext cx="10515600" cy="4649720"/>
          </a:xfrm>
        </p:spPr>
        <p:txBody>
          <a:bodyPr/>
          <a:lstStyle/>
          <a:p>
            <a:r>
              <a:rPr lang="en-US" dirty="0"/>
              <a:t>Step 1. You have a strong attitude about something.</a:t>
            </a:r>
          </a:p>
          <a:p>
            <a:r>
              <a:rPr lang="en-US" dirty="0"/>
              <a:t>Step 2. I helpfully give you evidence showing you are an idiot.</a:t>
            </a:r>
          </a:p>
          <a:p>
            <a:r>
              <a:rPr lang="en-US" dirty="0"/>
              <a:t>Step 3. What do you do?</a:t>
            </a:r>
          </a:p>
          <a:p>
            <a:pPr lvl="1"/>
            <a:r>
              <a:rPr lang="en-US" dirty="0"/>
              <a:t>Thank me?</a:t>
            </a:r>
          </a:p>
          <a:p>
            <a:pPr lvl="1"/>
            <a:r>
              <a:rPr lang="en-US" dirty="0"/>
              <a:t>Rack  your brain and the internet for reasons why you are actually right?</a:t>
            </a:r>
          </a:p>
          <a:p>
            <a:r>
              <a:rPr lang="en-US" dirty="0"/>
              <a:t>Step 4. I’m no longer your friend and your attitude is actually reinforced.</a:t>
            </a:r>
          </a:p>
          <a:p>
            <a:pPr lvl="1"/>
            <a:r>
              <a:rPr lang="en-US" dirty="0"/>
              <a:t>You have gone through your memory or done more research motivated by the desire to retain your self-esteem. Your attitude is even firmer now…</a:t>
            </a:r>
          </a:p>
          <a:p>
            <a:r>
              <a:rPr lang="en-US" dirty="0"/>
              <a:t>Question: when would this happen, and when would it not happen?</a:t>
            </a:r>
          </a:p>
        </p:txBody>
      </p:sp>
      <p:sp>
        <p:nvSpPr>
          <p:cNvPr id="4" name="Footer Placeholder 3">
            <a:extLst>
              <a:ext uri="{FF2B5EF4-FFF2-40B4-BE49-F238E27FC236}">
                <a16:creationId xmlns:a16="http://schemas.microsoft.com/office/drawing/2014/main" id="{C02B96E3-0715-0A3F-0247-CE2CF9E66C6F}"/>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C722947B-1AA8-EF58-9002-5D76FD6114D1}"/>
              </a:ext>
            </a:extLst>
          </p:cNvPr>
          <p:cNvSpPr>
            <a:spLocks noGrp="1"/>
          </p:cNvSpPr>
          <p:nvPr>
            <p:ph type="sldNum" sz="quarter" idx="12"/>
          </p:nvPr>
        </p:nvSpPr>
        <p:spPr/>
        <p:txBody>
          <a:bodyPr/>
          <a:lstStyle/>
          <a:p>
            <a:fld id="{8B70254D-0821-4C59-A65E-A985EB574F0D}" type="slidenum">
              <a:rPr lang="en-US" smtClean="0"/>
              <a:t>13</a:t>
            </a:fld>
            <a:endParaRPr lang="en-US"/>
          </a:p>
        </p:txBody>
      </p:sp>
      <p:pic>
        <p:nvPicPr>
          <p:cNvPr id="6" name="Picture 5">
            <a:extLst>
              <a:ext uri="{FF2B5EF4-FFF2-40B4-BE49-F238E27FC236}">
                <a16:creationId xmlns:a16="http://schemas.microsoft.com/office/drawing/2014/main" id="{9575791D-1FBD-DCE5-5F15-A446EA56CF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11899"/>
            <a:ext cx="1905000" cy="523875"/>
          </a:xfrm>
          <a:prstGeom prst="rect">
            <a:avLst/>
          </a:prstGeom>
        </p:spPr>
      </p:pic>
    </p:spTree>
    <p:extLst>
      <p:ext uri="{BB962C8B-B14F-4D97-AF65-F5344CB8AC3E}">
        <p14:creationId xmlns:p14="http://schemas.microsoft.com/office/powerpoint/2010/main" val="1397149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this behavior “adaptive” for humans?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Why waste your brain on things that clearly make sense?</a:t>
            </a:r>
          </a:p>
          <a:p>
            <a:r>
              <a:rPr lang="en-US" dirty="0"/>
              <a:t>Figuring  out anomalies is more important than gathering more evidence for things you already know!</a:t>
            </a:r>
          </a:p>
          <a:p>
            <a:r>
              <a:rPr lang="en-US" dirty="0"/>
              <a:t>“Surprises” need more attention; expected outcomes can be taken with little effort.</a:t>
            </a:r>
          </a:p>
          <a:p>
            <a:r>
              <a:rPr lang="en-US" dirty="0"/>
              <a:t>You spend your brain power on things that  don’t make sense.</a:t>
            </a:r>
          </a:p>
          <a:p>
            <a:endParaRPr lang="en-US" dirty="0"/>
          </a:p>
          <a:p>
            <a:r>
              <a:rPr lang="en-US" dirty="0"/>
              <a:t>But, in politics, where evidence is unclear, this can lead to reinforcement of previously held opinions.</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58276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Kunda’s</a:t>
            </a:r>
            <a:r>
              <a:rPr lang="en-US" dirty="0"/>
              <a:t> conclusions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This is a serious issue.</a:t>
            </a:r>
          </a:p>
          <a:p>
            <a:r>
              <a:rPr lang="en-US" dirty="0"/>
              <a:t>Maybe some positives: we can keep our self-esteem!</a:t>
            </a:r>
          </a:p>
          <a:p>
            <a:r>
              <a:rPr lang="en-US" dirty="0"/>
              <a:t>Maybe some negatives: people can irrationally avoid responding to skin cancer or the risk of drunk driving, causing their own deaths…</a:t>
            </a:r>
          </a:p>
          <a:p>
            <a:endParaRPr lang="en-US" dirty="0"/>
          </a:p>
          <a:p>
            <a:r>
              <a:rPr lang="en-US" dirty="0"/>
              <a:t>For our purposes: understand how creative and powerful the motivated brain can be to support its pre-existing attitudes.</a:t>
            </a:r>
          </a:p>
          <a:p>
            <a:r>
              <a:rPr lang="en-US" dirty="0"/>
              <a:t>This is not absolute, as evidence can convince even a skeptic. However, it’s pretty dang strong!</a:t>
            </a:r>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3679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Confirmation bias, disconfirmation bias</a:t>
            </a:r>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a:t>It just relates to how you seek out information or respond to information presented to you.</a:t>
            </a:r>
          </a:p>
          <a:p>
            <a:r>
              <a:rPr lang="en-US" dirty="0"/>
              <a:t>Confirmation: seek out only those elements </a:t>
            </a:r>
            <a:r>
              <a:rPr lang="en-US" u="sng" dirty="0"/>
              <a:t>in your own memory </a:t>
            </a:r>
            <a:r>
              <a:rPr lang="en-US" dirty="0"/>
              <a:t>that justify your position</a:t>
            </a:r>
          </a:p>
          <a:p>
            <a:r>
              <a:rPr lang="en-US" dirty="0"/>
              <a:t>Confirmation: seek out </a:t>
            </a:r>
            <a:r>
              <a:rPr lang="en-US" u="sng" dirty="0"/>
              <a:t>new information </a:t>
            </a:r>
            <a:r>
              <a:rPr lang="en-US" dirty="0"/>
              <a:t>in ways that makes it more likely to support your position. (Ex: ask people who you expect will agree with you, search for where you expect confirmation…)</a:t>
            </a:r>
          </a:p>
          <a:p>
            <a:endParaRPr lang="en-US" dirty="0"/>
          </a:p>
          <a:p>
            <a:r>
              <a:rPr lang="en-US" dirty="0"/>
              <a:t>Disconfirmation: fight off hostile ideas (do the opposite)</a:t>
            </a:r>
          </a:p>
          <a:p>
            <a:pPr lvl="1"/>
            <a:r>
              <a:rPr lang="en-US" dirty="0"/>
              <a:t>Seek out thoughts from memory, or information from others that helps you dismiss or discount the unwelcome stuff coming at you…</a:t>
            </a:r>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03827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apply this to a criminal investigation</a:t>
            </a:r>
          </a:p>
        </p:txBody>
      </p:sp>
      <p:sp>
        <p:nvSpPr>
          <p:cNvPr id="3" name="Content Placeholder 2"/>
          <p:cNvSpPr>
            <a:spLocks noGrp="1"/>
          </p:cNvSpPr>
          <p:nvPr>
            <p:ph idx="1"/>
          </p:nvPr>
        </p:nvSpPr>
        <p:spPr>
          <a:xfrm>
            <a:off x="838200" y="1392072"/>
            <a:ext cx="10515600" cy="4829766"/>
          </a:xfrm>
        </p:spPr>
        <p:txBody>
          <a:bodyPr>
            <a:normAutofit fontScale="92500" lnSpcReduction="10000"/>
          </a:bodyPr>
          <a:lstStyle/>
          <a:p>
            <a:r>
              <a:rPr lang="en-US" dirty="0"/>
              <a:t>“tunnel vision” – get the bad guy</a:t>
            </a:r>
          </a:p>
          <a:p>
            <a:pPr lvl="1"/>
            <a:r>
              <a:rPr lang="en-US" dirty="0"/>
              <a:t>Note: this is only called tunnel vision if you </a:t>
            </a:r>
            <a:r>
              <a:rPr lang="en-US" u="sng" dirty="0"/>
              <a:t>prematurely and wrongly</a:t>
            </a:r>
            <a:r>
              <a:rPr lang="en-US" dirty="0"/>
              <a:t> conclude you know who the bad guy is. If it really is the bad guy, it’s Justice. But gathering evidence to convict someone is not the same as evaluating all the evidence and seeing where it leads.</a:t>
            </a:r>
          </a:p>
          <a:p>
            <a:r>
              <a:rPr lang="en-US" dirty="0"/>
              <a:t>Confirmation bias: Seek out inculpatory information, interpret it in the worst light for the suspect</a:t>
            </a:r>
          </a:p>
          <a:p>
            <a:r>
              <a:rPr lang="en-US" dirty="0"/>
              <a:t>Disconfirmation bias: ignore, discount, don’t look for exculpatory information of that which leads to another suspect.</a:t>
            </a:r>
          </a:p>
          <a:p>
            <a:r>
              <a:rPr lang="en-US" dirty="0"/>
              <a:t>Let’s hope your initial hunch was correct!</a:t>
            </a:r>
          </a:p>
          <a:p>
            <a:pPr lvl="1"/>
            <a:r>
              <a:rPr lang="en-US" dirty="0"/>
              <a:t>Problems here come in those cases where the hunch was wrong.</a:t>
            </a:r>
          </a:p>
          <a:p>
            <a:pPr lvl="1"/>
            <a:r>
              <a:rPr lang="en-US" dirty="0"/>
              <a:t>Many of those wrongfully convicted have characteristics that make the police believe they may have done it. But a general suspect character does not equal guilt…</a:t>
            </a:r>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03397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Group Limits on Directional Bias:</a:t>
            </a:r>
          </a:p>
        </p:txBody>
      </p:sp>
      <p:sp>
        <p:nvSpPr>
          <p:cNvPr id="3" name="Content Placeholder 2"/>
          <p:cNvSpPr>
            <a:spLocks noGrp="1"/>
          </p:cNvSpPr>
          <p:nvPr>
            <p:ph idx="1"/>
          </p:nvPr>
        </p:nvSpPr>
        <p:spPr>
          <a:xfrm>
            <a:off x="838200" y="1392072"/>
            <a:ext cx="10515600" cy="4829766"/>
          </a:xfrm>
        </p:spPr>
        <p:txBody>
          <a:bodyPr>
            <a:normAutofit fontScale="92500" lnSpcReduction="10000"/>
          </a:bodyPr>
          <a:lstStyle/>
          <a:p>
            <a:r>
              <a:rPr lang="en-US" dirty="0"/>
              <a:t>Strong motivations, but with some bounds. How to do this:</a:t>
            </a:r>
          </a:p>
          <a:p>
            <a:pPr lvl="1"/>
            <a:r>
              <a:rPr lang="en-US" dirty="0"/>
              <a:t>Attempt to be rational / force others to explain themselves</a:t>
            </a:r>
          </a:p>
          <a:p>
            <a:pPr lvl="1"/>
            <a:r>
              <a:rPr lang="en-US" dirty="0"/>
              <a:t>Construct a justification that would convince another person</a:t>
            </a:r>
          </a:p>
          <a:p>
            <a:pPr lvl="1"/>
            <a:r>
              <a:rPr lang="en-US" dirty="0"/>
              <a:t>Draw the desired conclusion only if they can find the evidence</a:t>
            </a:r>
          </a:p>
          <a:p>
            <a:pPr lvl="1"/>
            <a:r>
              <a:rPr lang="en-US" dirty="0"/>
              <a:t>“illusion of objectivity” – is this really objective?</a:t>
            </a:r>
          </a:p>
          <a:p>
            <a:r>
              <a:rPr lang="en-US" dirty="0"/>
              <a:t>No clear rules / boundaries of how much the justification has to be valid, but it is a concern and you do have some boundaries on this.</a:t>
            </a:r>
          </a:p>
          <a:p>
            <a:pPr lvl="1"/>
            <a:r>
              <a:rPr lang="en-US" dirty="0"/>
              <a:t>Being concerned about confirmation bias can allow safeguards.</a:t>
            </a:r>
          </a:p>
          <a:p>
            <a:r>
              <a:rPr lang="en-US" dirty="0"/>
              <a:t>What are work environments where there are strong procedures designed to ensure accuracy goals? </a:t>
            </a:r>
          </a:p>
          <a:p>
            <a:pPr lvl="1"/>
            <a:r>
              <a:rPr lang="en-US" dirty="0"/>
              <a:t>Safety engineering, medicine, what other examples can you think of where people are not allowed, in a group setting, to go off on a hunch w/o balanced consideration of all the evidence? Airplane pilots…</a:t>
            </a:r>
          </a:p>
          <a:p>
            <a:endParaRPr lang="en-US" dirty="0"/>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58911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9978"/>
          </a:xfrm>
        </p:spPr>
        <p:txBody>
          <a:bodyPr>
            <a:normAutofit/>
          </a:bodyPr>
          <a:lstStyle/>
          <a:p>
            <a:r>
              <a:rPr lang="en-US" dirty="0"/>
              <a:t>Who should run the forensics lab?</a:t>
            </a:r>
          </a:p>
        </p:txBody>
      </p:sp>
      <p:sp>
        <p:nvSpPr>
          <p:cNvPr id="3" name="Content Placeholder 2"/>
          <p:cNvSpPr>
            <a:spLocks noGrp="1"/>
          </p:cNvSpPr>
          <p:nvPr>
            <p:ph idx="1"/>
          </p:nvPr>
        </p:nvSpPr>
        <p:spPr>
          <a:xfrm>
            <a:off x="838200" y="1285104"/>
            <a:ext cx="10515600" cy="4868561"/>
          </a:xfrm>
        </p:spPr>
        <p:txBody>
          <a:bodyPr>
            <a:normAutofit fontScale="92500" lnSpcReduction="10000"/>
          </a:bodyPr>
          <a:lstStyle/>
          <a:p>
            <a:r>
              <a:rPr lang="en-US" dirty="0"/>
              <a:t>Police investigators need to “solve the crime”</a:t>
            </a:r>
          </a:p>
          <a:p>
            <a:r>
              <a:rPr lang="en-US" dirty="0"/>
              <a:t>So when they send a blood sample to be tested, should the investigator be aware of who is the suspect?</a:t>
            </a:r>
          </a:p>
          <a:p>
            <a:r>
              <a:rPr lang="en-US" dirty="0"/>
              <a:t>(BTW, most forensics labs are run by the prosecutor / attorney general…)</a:t>
            </a:r>
          </a:p>
          <a:p>
            <a:endParaRPr lang="en-US" dirty="0"/>
          </a:p>
          <a:p>
            <a:r>
              <a:rPr lang="en-US" dirty="0"/>
              <a:t>Studies: even when they told forensic anthropologists the simple fact that the dead body had a female or male name, they were more likely to find that the skeleton matched a male or female description…</a:t>
            </a:r>
          </a:p>
          <a:p>
            <a:r>
              <a:rPr lang="en-US" dirty="0"/>
              <a:t>Police line-ups: You want to convict the guilty person, certainly. But what if you prematurely conclude that you know who that person is, when your theory is wrong? You can be prone to confirm your incorrect theory, ignoring or downplaying evidence that fits another.</a:t>
            </a:r>
          </a:p>
          <a:p>
            <a:endParaRPr lang="en-US" dirty="0"/>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2796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Lord, Ross, and </a:t>
            </a:r>
            <a:r>
              <a:rPr lang="en-US" dirty="0" err="1"/>
              <a:t>Lepper</a:t>
            </a:r>
            <a:r>
              <a:rPr lang="en-US" dirty="0"/>
              <a:t>, 1979</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“People who hold strong opinions on complex social issues are likely to examine relevant empirical evidence in a biased manner. They are apt to accept "confirming" evidence at face value while subjecting "discontinuing" evidence to critical evaluation, and as a result to draw undue support for their initial positions from mixed or random empirical findings. Thus, the result of exposing contending factions in a social dispute to an identical body of relevant empirical evidence may be not a narrowing of disagreement but rather an increase in polarization” (2098).</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boundary conditions of this theory? (Always a good question to ask)</a:t>
            </a:r>
          </a:p>
        </p:txBody>
      </p:sp>
      <p:sp>
        <p:nvSpPr>
          <p:cNvPr id="3" name="Content Placeholder 2"/>
          <p:cNvSpPr>
            <a:spLocks noGrp="1"/>
          </p:cNvSpPr>
          <p:nvPr>
            <p:ph idx="1"/>
          </p:nvPr>
        </p:nvSpPr>
        <p:spPr>
          <a:xfrm>
            <a:off x="838200" y="1690688"/>
            <a:ext cx="10515600" cy="4531150"/>
          </a:xfrm>
        </p:spPr>
        <p:txBody>
          <a:bodyPr>
            <a:normAutofit/>
          </a:bodyPr>
          <a:lstStyle/>
          <a:p>
            <a:r>
              <a:rPr lang="en-US" dirty="0"/>
              <a:t>Cases where it would not apply:</a:t>
            </a:r>
          </a:p>
          <a:p>
            <a:pPr lvl="1"/>
            <a:r>
              <a:rPr lang="en-US" dirty="0"/>
              <a:t>Simple issues: evidence matters</a:t>
            </a:r>
          </a:p>
          <a:p>
            <a:pPr lvl="1"/>
            <a:r>
              <a:rPr lang="en-US" dirty="0"/>
              <a:t>Overwhelming evidence: you can’t ignore it.</a:t>
            </a:r>
          </a:p>
          <a:p>
            <a:pPr lvl="1"/>
            <a:r>
              <a:rPr lang="en-US" dirty="0"/>
              <a:t>Where people don’t hold strong opinions (no motivation)</a:t>
            </a:r>
          </a:p>
          <a:p>
            <a:pPr lvl="1"/>
            <a:r>
              <a:rPr lang="en-US" dirty="0"/>
              <a:t>Where people are motivated not by a direction, but by a desire to be accurate (accuracy goal). When does that happen?</a:t>
            </a:r>
          </a:p>
          <a:p>
            <a:r>
              <a:rPr lang="en-US" dirty="0"/>
              <a:t>Cases where it applies, extra-super-duper</a:t>
            </a:r>
          </a:p>
          <a:p>
            <a:pPr lvl="1"/>
            <a:r>
              <a:rPr lang="en-US" dirty="0"/>
              <a:t>Complicated issues (e.g., where the evidence is not overwhelming, or is based on non-comparable trade-offs), issues where the decision-maker has a strong bias. </a:t>
            </a:r>
          </a:p>
          <a:p>
            <a:r>
              <a:rPr lang="en-US" dirty="0"/>
              <a:t>Examples of where it is most and least likely to be an issue?</a:t>
            </a:r>
          </a:p>
        </p:txBody>
      </p:sp>
      <p:sp>
        <p:nvSpPr>
          <p:cNvPr id="4" name="Footer Placeholder 3"/>
          <p:cNvSpPr>
            <a:spLocks noGrp="1"/>
          </p:cNvSpPr>
          <p:nvPr>
            <p:ph type="ftr" sz="quarter" idx="11"/>
          </p:nvPr>
        </p:nvSpPr>
        <p:spPr/>
        <p:txBody>
          <a:bodyPr/>
          <a:lstStyle/>
          <a:p>
            <a:r>
              <a:rPr lang="en-US" dirty="0"/>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20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8725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540" y="365125"/>
            <a:ext cx="11545676" cy="1325563"/>
          </a:xfrm>
        </p:spPr>
        <p:txBody>
          <a:bodyPr/>
          <a:lstStyle/>
          <a:p>
            <a:r>
              <a:rPr lang="en-US" dirty="0"/>
              <a:t>Let’s unpack that and set the boundary conditions</a:t>
            </a:r>
          </a:p>
        </p:txBody>
      </p:sp>
      <p:sp>
        <p:nvSpPr>
          <p:cNvPr id="3" name="Content Placeholder 2"/>
          <p:cNvSpPr>
            <a:spLocks noGrp="1"/>
          </p:cNvSpPr>
          <p:nvPr>
            <p:ph idx="1"/>
          </p:nvPr>
        </p:nvSpPr>
        <p:spPr>
          <a:xfrm>
            <a:off x="838200" y="1443210"/>
            <a:ext cx="10515600" cy="4433715"/>
          </a:xfrm>
        </p:spPr>
        <p:txBody>
          <a:bodyPr>
            <a:normAutofit lnSpcReduction="10000"/>
          </a:bodyPr>
          <a:lstStyle/>
          <a:p>
            <a:r>
              <a:rPr lang="en-US" dirty="0"/>
              <a:t>“People who hold strong opinions”</a:t>
            </a:r>
          </a:p>
          <a:p>
            <a:pPr lvl="1"/>
            <a:r>
              <a:rPr lang="en-US" dirty="0"/>
              <a:t>What if the opinion is not as strong?</a:t>
            </a:r>
          </a:p>
          <a:p>
            <a:r>
              <a:rPr lang="en-US" dirty="0"/>
              <a:t>“on complex social issues”</a:t>
            </a:r>
          </a:p>
          <a:p>
            <a:pPr lvl="1"/>
            <a:r>
              <a:rPr lang="en-US" dirty="0"/>
              <a:t>What if the issue is not that complex? Then evidence matters.</a:t>
            </a:r>
          </a:p>
          <a:p>
            <a:r>
              <a:rPr lang="en-US" dirty="0"/>
              <a:t>“apt to” accept confirming evidence at face value</a:t>
            </a:r>
          </a:p>
          <a:p>
            <a:pPr lvl="1"/>
            <a:r>
              <a:rPr lang="en-US" dirty="0"/>
              <a:t>How likely?</a:t>
            </a:r>
          </a:p>
          <a:p>
            <a:pPr lvl="1"/>
            <a:r>
              <a:rPr lang="en-US" dirty="0"/>
              <a:t>How strong does the confirming evidence need to be?</a:t>
            </a:r>
          </a:p>
          <a:p>
            <a:pPr lvl="1"/>
            <a:r>
              <a:rPr lang="en-US" dirty="0"/>
              <a:t>Totally at face value, or just a shade?</a:t>
            </a:r>
          </a:p>
          <a:p>
            <a:r>
              <a:rPr lang="en-US" dirty="0"/>
              <a:t>“while subjecting ‘disconfirming’ evidence to critical evaluation”</a:t>
            </a:r>
          </a:p>
          <a:p>
            <a:pPr lvl="1"/>
            <a:r>
              <a:rPr lang="en-US" dirty="0"/>
              <a:t>How disconfirming?</a:t>
            </a:r>
          </a:p>
          <a:p>
            <a:pPr lvl="1"/>
            <a:r>
              <a:rPr lang="en-US" dirty="0"/>
              <a:t>How critical is the evaluation?</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293303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Start with an attitude, then from there evaluate the supporting or challenging  evidence.</a:t>
            </a:r>
          </a:p>
        </p:txBody>
      </p:sp>
      <p:sp>
        <p:nvSpPr>
          <p:cNvPr id="3" name="Content Placeholder 2"/>
          <p:cNvSpPr>
            <a:spLocks noGrp="1"/>
          </p:cNvSpPr>
          <p:nvPr>
            <p:ph idx="1"/>
          </p:nvPr>
        </p:nvSpPr>
        <p:spPr>
          <a:xfrm>
            <a:off x="838200" y="1839817"/>
            <a:ext cx="10515600" cy="4313848"/>
          </a:xfrm>
        </p:spPr>
        <p:txBody>
          <a:bodyPr>
            <a:normAutofit fontScale="92500" lnSpcReduction="20000"/>
          </a:bodyPr>
          <a:lstStyle/>
          <a:p>
            <a:endParaRPr lang="en-US" dirty="0"/>
          </a:p>
          <a:p>
            <a:r>
              <a:rPr lang="en-US" dirty="0"/>
              <a:t>Two models of decision-making:</a:t>
            </a:r>
          </a:p>
          <a:p>
            <a:endParaRPr lang="en-US" dirty="0"/>
          </a:p>
          <a:p>
            <a:r>
              <a:rPr lang="en-US" dirty="0"/>
              <a:t>Lawyer defending a client</a:t>
            </a:r>
          </a:p>
          <a:p>
            <a:pPr lvl="1"/>
            <a:r>
              <a:rPr lang="en-US" dirty="0"/>
              <a:t>(The client: your predisposition. The lawyer: your reasoning abilities.)</a:t>
            </a:r>
          </a:p>
          <a:p>
            <a:endParaRPr lang="en-US" dirty="0"/>
          </a:p>
          <a:p>
            <a:r>
              <a:rPr lang="en-US" dirty="0"/>
              <a:t>Judge or Scientist neutrally evaluating the evidence for and against.</a:t>
            </a:r>
          </a:p>
          <a:p>
            <a:endParaRPr lang="en-US" dirty="0"/>
          </a:p>
          <a:p>
            <a:r>
              <a:rPr lang="en-US" dirty="0"/>
              <a:t>Key question: do you care? Are you “motivated” to reach a certain conclusion?</a:t>
            </a:r>
          </a:p>
          <a:p>
            <a:r>
              <a:rPr lang="en-US" dirty="0"/>
              <a:t>Goal: Accuracy, or direction?</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1174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 when you care, and when you don’t</a:t>
            </a:r>
          </a:p>
        </p:txBody>
      </p:sp>
      <p:sp>
        <p:nvSpPr>
          <p:cNvPr id="3" name="Content Placeholder 2"/>
          <p:cNvSpPr>
            <a:spLocks noGrp="1"/>
          </p:cNvSpPr>
          <p:nvPr>
            <p:ph idx="1"/>
          </p:nvPr>
        </p:nvSpPr>
        <p:spPr>
          <a:xfrm>
            <a:off x="838200" y="1597446"/>
            <a:ext cx="10515600" cy="4472848"/>
          </a:xfrm>
        </p:spPr>
        <p:txBody>
          <a:bodyPr>
            <a:normAutofit fontScale="92500" lnSpcReduction="10000"/>
          </a:bodyPr>
          <a:lstStyle/>
          <a:p>
            <a:r>
              <a:rPr lang="en-US" dirty="0"/>
              <a:t>From personal life and from public policy, think of two examples of things where you care deeply about protecting an opinion.</a:t>
            </a:r>
          </a:p>
          <a:p>
            <a:pPr lvl="1"/>
            <a:r>
              <a:rPr lang="en-US" dirty="0"/>
              <a:t>Family / group / school / identity loyalty?</a:t>
            </a:r>
          </a:p>
          <a:p>
            <a:pPr lvl="1"/>
            <a:r>
              <a:rPr lang="en-US" dirty="0"/>
              <a:t>A policy preference, say on the issue of abortion perhaps?</a:t>
            </a:r>
          </a:p>
          <a:p>
            <a:pPr lvl="1"/>
            <a:r>
              <a:rPr lang="en-US" dirty="0"/>
              <a:t>Think of others where you really do want to protect your opinion.</a:t>
            </a:r>
          </a:p>
          <a:p>
            <a:r>
              <a:rPr lang="en-US" dirty="0"/>
              <a:t>Think of examples where you do not have a dog in that fight:</a:t>
            </a:r>
          </a:p>
          <a:p>
            <a:pPr lvl="1"/>
            <a:r>
              <a:rPr lang="en-US" dirty="0"/>
              <a:t>Will the final exam in this class be at this time or that time? (You just want the right answer, based on evidence!) (Accuracy motive.)</a:t>
            </a:r>
          </a:p>
          <a:p>
            <a:pPr lvl="1"/>
            <a:r>
              <a:rPr lang="en-US" dirty="0"/>
              <a:t>Who will win the softball game between Columbia and Brown? (Huh? You don’t care, so you have no motivation to promote one idea over another.)</a:t>
            </a:r>
          </a:p>
          <a:p>
            <a:pPr lvl="1"/>
            <a:r>
              <a:rPr lang="en-US" dirty="0"/>
              <a:t>Think of other cases where you don’t try to protect your opinion.</a:t>
            </a:r>
          </a:p>
          <a:p>
            <a:pPr lvl="1"/>
            <a:r>
              <a:rPr lang="en-US" dirty="0"/>
              <a:t>Is that because you don’t have an opinion, or because you want to know the actual answer to the question? (“neutrality” v. “accuracy goal”)</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8499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limits to this phenomenon?</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Accuracy goals, rather than directional goals</a:t>
            </a:r>
          </a:p>
          <a:p>
            <a:r>
              <a:rPr lang="en-US" dirty="0"/>
              <a:t>Simple issues, rather than complex ones</a:t>
            </a:r>
          </a:p>
          <a:p>
            <a:r>
              <a:rPr lang="en-US" dirty="0"/>
              <a:t>People  w/o strong  opinions, rather than strong ones</a:t>
            </a:r>
          </a:p>
          <a:p>
            <a:r>
              <a:rPr lang="en-US" dirty="0"/>
              <a:t>Clear evidence, rather than ambiguous, multifaceted evidence</a:t>
            </a:r>
          </a:p>
          <a:p>
            <a:r>
              <a:rPr lang="en-US" dirty="0"/>
              <a:t>People with lots of knowledge on the subject matter</a:t>
            </a:r>
          </a:p>
          <a:p>
            <a:r>
              <a:rPr lang="en-US" dirty="0"/>
              <a:t>Others?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6276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2F64-5F03-206D-FDD0-33CFAB204E58}"/>
              </a:ext>
            </a:extLst>
          </p:cNvPr>
          <p:cNvSpPr>
            <a:spLocks noGrp="1"/>
          </p:cNvSpPr>
          <p:nvPr>
            <p:ph type="title"/>
          </p:nvPr>
        </p:nvSpPr>
        <p:spPr>
          <a:xfrm>
            <a:off x="838200" y="365126"/>
            <a:ext cx="10515600" cy="748058"/>
          </a:xfrm>
        </p:spPr>
        <p:txBody>
          <a:bodyPr/>
          <a:lstStyle/>
          <a:p>
            <a:r>
              <a:rPr lang="en-US" dirty="0"/>
              <a:t>What would you rather do?</a:t>
            </a:r>
          </a:p>
        </p:txBody>
      </p:sp>
      <p:sp>
        <p:nvSpPr>
          <p:cNvPr id="3" name="Content Placeholder 2">
            <a:extLst>
              <a:ext uri="{FF2B5EF4-FFF2-40B4-BE49-F238E27FC236}">
                <a16:creationId xmlns:a16="http://schemas.microsoft.com/office/drawing/2014/main" id="{A6905965-5BCA-BFB2-3BC8-F93D8CDD7159}"/>
              </a:ext>
            </a:extLst>
          </p:cNvPr>
          <p:cNvSpPr>
            <a:spLocks noGrp="1"/>
          </p:cNvSpPr>
          <p:nvPr>
            <p:ph idx="1"/>
          </p:nvPr>
        </p:nvSpPr>
        <p:spPr>
          <a:xfrm>
            <a:off x="838200" y="1212574"/>
            <a:ext cx="10515600" cy="4964389"/>
          </a:xfrm>
        </p:spPr>
        <p:txBody>
          <a:bodyPr/>
          <a:lstStyle/>
          <a:p>
            <a:r>
              <a:rPr lang="en-US" dirty="0"/>
              <a:t>Watch a team sport event </a:t>
            </a:r>
          </a:p>
          <a:p>
            <a:pPr lvl="1"/>
            <a:r>
              <a:rPr lang="en-US" dirty="0"/>
              <a:t>with others rooting for the same team?</a:t>
            </a:r>
          </a:p>
          <a:p>
            <a:pPr lvl="1"/>
            <a:r>
              <a:rPr lang="en-US" dirty="0"/>
              <a:t>in “mixed company”?</a:t>
            </a:r>
          </a:p>
          <a:p>
            <a:r>
              <a:rPr lang="en-US" dirty="0"/>
              <a:t>Watch the election results</a:t>
            </a:r>
          </a:p>
          <a:p>
            <a:pPr lvl="1"/>
            <a:r>
              <a:rPr lang="en-US" dirty="0"/>
              <a:t>With others who voted for the same set of candidates?</a:t>
            </a:r>
          </a:p>
          <a:p>
            <a:pPr lvl="1"/>
            <a:r>
              <a:rPr lang="en-US" dirty="0"/>
              <a:t>In mixed company?</a:t>
            </a:r>
          </a:p>
          <a:p>
            <a:r>
              <a:rPr lang="en-US" dirty="0"/>
              <a:t>Discuss and strategize about climate change or some other issue</a:t>
            </a:r>
          </a:p>
          <a:p>
            <a:pPr lvl="1"/>
            <a:r>
              <a:rPr lang="en-US" dirty="0"/>
              <a:t>With people who agree with you?</a:t>
            </a:r>
          </a:p>
          <a:p>
            <a:pPr lvl="1"/>
            <a:r>
              <a:rPr lang="en-US" dirty="0"/>
              <a:t>With some oil executives in the room, just to make it interesting?</a:t>
            </a:r>
          </a:p>
        </p:txBody>
      </p:sp>
      <p:sp>
        <p:nvSpPr>
          <p:cNvPr id="4" name="Footer Placeholder 3">
            <a:extLst>
              <a:ext uri="{FF2B5EF4-FFF2-40B4-BE49-F238E27FC236}">
                <a16:creationId xmlns:a16="http://schemas.microsoft.com/office/drawing/2014/main" id="{5D0D90D4-BC57-8D16-38A9-9C5B839C9C31}"/>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333D4BA9-95AC-9C1B-1684-7C01B478FA2F}"/>
              </a:ext>
            </a:extLst>
          </p:cNvPr>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a:extLst>
              <a:ext uri="{FF2B5EF4-FFF2-40B4-BE49-F238E27FC236}">
                <a16:creationId xmlns:a16="http://schemas.microsoft.com/office/drawing/2014/main" id="{56F0A750-BD4A-EAA5-1E53-9B07ED38E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7595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B5355-6768-274A-CBA1-90E2926AE738}"/>
              </a:ext>
            </a:extLst>
          </p:cNvPr>
          <p:cNvSpPr>
            <a:spLocks noGrp="1"/>
          </p:cNvSpPr>
          <p:nvPr>
            <p:ph type="title"/>
          </p:nvPr>
        </p:nvSpPr>
        <p:spPr/>
        <p:txBody>
          <a:bodyPr/>
          <a:lstStyle/>
          <a:p>
            <a:r>
              <a:rPr lang="en-US" dirty="0"/>
              <a:t>What is the difference in those situations?</a:t>
            </a:r>
          </a:p>
        </p:txBody>
      </p:sp>
      <p:sp>
        <p:nvSpPr>
          <p:cNvPr id="3" name="Content Placeholder 2">
            <a:extLst>
              <a:ext uri="{FF2B5EF4-FFF2-40B4-BE49-F238E27FC236}">
                <a16:creationId xmlns:a16="http://schemas.microsoft.com/office/drawing/2014/main" id="{95817C77-4E96-BF24-A735-955594E267C7}"/>
              </a:ext>
            </a:extLst>
          </p:cNvPr>
          <p:cNvSpPr>
            <a:spLocks noGrp="1"/>
          </p:cNvSpPr>
          <p:nvPr>
            <p:ph idx="1"/>
          </p:nvPr>
        </p:nvSpPr>
        <p:spPr/>
        <p:txBody>
          <a:bodyPr/>
          <a:lstStyle/>
          <a:p>
            <a:r>
              <a:rPr lang="en-US" dirty="0"/>
              <a:t>Homogeneous company:</a:t>
            </a:r>
          </a:p>
          <a:p>
            <a:pPr lvl="1"/>
            <a:r>
              <a:rPr lang="en-US" dirty="0"/>
              <a:t>Anything you say, no matter how dumb:</a:t>
            </a:r>
          </a:p>
          <a:p>
            <a:pPr lvl="2"/>
            <a:r>
              <a:rPr lang="en-US" dirty="0"/>
              <a:t>Everyone agrees with you! Wow. You’re a genius!</a:t>
            </a:r>
          </a:p>
          <a:p>
            <a:pPr lvl="2"/>
            <a:r>
              <a:rPr lang="en-US" dirty="0"/>
              <a:t>No one asks you to back that up.</a:t>
            </a:r>
          </a:p>
          <a:p>
            <a:pPr lvl="1"/>
            <a:r>
              <a:rPr lang="en-US" dirty="0"/>
              <a:t>No one else in the room says stuff you have to get upset about or get in an argument, which could be unpleasant.</a:t>
            </a:r>
          </a:p>
          <a:p>
            <a:r>
              <a:rPr lang="en-US" dirty="0"/>
              <a:t>Heterogeneous company:</a:t>
            </a:r>
          </a:p>
          <a:p>
            <a:pPr lvl="1"/>
            <a:r>
              <a:rPr lang="en-US" dirty="0"/>
              <a:t>All the arguments get complicated and everyone wants proof or evidence for what ever you say.</a:t>
            </a:r>
          </a:p>
          <a:p>
            <a:r>
              <a:rPr lang="en-US" dirty="0"/>
              <a:t>No wonder we like our echo-chambers!</a:t>
            </a:r>
          </a:p>
        </p:txBody>
      </p:sp>
      <p:sp>
        <p:nvSpPr>
          <p:cNvPr id="4" name="Footer Placeholder 3">
            <a:extLst>
              <a:ext uri="{FF2B5EF4-FFF2-40B4-BE49-F238E27FC236}">
                <a16:creationId xmlns:a16="http://schemas.microsoft.com/office/drawing/2014/main" id="{22B6EE58-3646-1509-5B3C-F733EE5DA8D2}"/>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1BF65582-CA32-CFE2-AD24-9B3192916B05}"/>
              </a:ext>
            </a:extLst>
          </p:cNvPr>
          <p:cNvSpPr>
            <a:spLocks noGrp="1"/>
          </p:cNvSpPr>
          <p:nvPr>
            <p:ph type="sldNum" sz="quarter" idx="12"/>
          </p:nvPr>
        </p:nvSpPr>
        <p:spPr/>
        <p:txBody>
          <a:bodyPr/>
          <a:lstStyle/>
          <a:p>
            <a:fld id="{8B70254D-0821-4C59-A65E-A985EB574F0D}" type="slidenum">
              <a:rPr lang="en-US" smtClean="0"/>
              <a:t>8</a:t>
            </a:fld>
            <a:endParaRPr lang="en-US"/>
          </a:p>
        </p:txBody>
      </p:sp>
      <p:pic>
        <p:nvPicPr>
          <p:cNvPr id="6" name="Picture 5">
            <a:extLst>
              <a:ext uri="{FF2B5EF4-FFF2-40B4-BE49-F238E27FC236}">
                <a16:creationId xmlns:a16="http://schemas.microsoft.com/office/drawing/2014/main" id="{24EE7EE5-78D4-059A-B0AD-2B18864DE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7037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4EFAA-6B89-63CD-2DA8-DB55A95918B7}"/>
              </a:ext>
            </a:extLst>
          </p:cNvPr>
          <p:cNvSpPr>
            <a:spLocks noGrp="1"/>
          </p:cNvSpPr>
          <p:nvPr>
            <p:ph type="title"/>
          </p:nvPr>
        </p:nvSpPr>
        <p:spPr/>
        <p:txBody>
          <a:bodyPr/>
          <a:lstStyle/>
          <a:p>
            <a:r>
              <a:rPr lang="en-US" dirty="0"/>
              <a:t>Times when the echo-chamber is impossible.</a:t>
            </a:r>
          </a:p>
        </p:txBody>
      </p:sp>
      <p:sp>
        <p:nvSpPr>
          <p:cNvPr id="3" name="Content Placeholder 2">
            <a:extLst>
              <a:ext uri="{FF2B5EF4-FFF2-40B4-BE49-F238E27FC236}">
                <a16:creationId xmlns:a16="http://schemas.microsoft.com/office/drawing/2014/main" id="{1EEC658A-18ED-B1E6-A41B-1DB24B5F8A77}"/>
              </a:ext>
            </a:extLst>
          </p:cNvPr>
          <p:cNvSpPr>
            <a:spLocks noGrp="1"/>
          </p:cNvSpPr>
          <p:nvPr>
            <p:ph idx="1"/>
          </p:nvPr>
        </p:nvSpPr>
        <p:spPr/>
        <p:txBody>
          <a:bodyPr/>
          <a:lstStyle/>
          <a:p>
            <a:r>
              <a:rPr lang="en-US" dirty="0"/>
              <a:t>The academic peer-review process.</a:t>
            </a:r>
          </a:p>
          <a:p>
            <a:r>
              <a:rPr lang="en-US" dirty="0"/>
              <a:t>Cross examination in court, or the legal process in general.</a:t>
            </a:r>
          </a:p>
          <a:p>
            <a:r>
              <a:rPr lang="en-US" dirty="0"/>
              <a:t>Institutional settings where someone in charge can force diverse perspectives to come to the table.</a:t>
            </a:r>
          </a:p>
          <a:p>
            <a:endParaRPr lang="en-US" dirty="0"/>
          </a:p>
          <a:p>
            <a:r>
              <a:rPr lang="en-US" dirty="0"/>
              <a:t>In other words, we can design systems to avoid this.</a:t>
            </a:r>
          </a:p>
          <a:p>
            <a:endParaRPr lang="en-US" dirty="0"/>
          </a:p>
          <a:p>
            <a:r>
              <a:rPr lang="en-US" dirty="0"/>
              <a:t>But it sure is more fun to be among friends!</a:t>
            </a:r>
          </a:p>
        </p:txBody>
      </p:sp>
      <p:sp>
        <p:nvSpPr>
          <p:cNvPr id="4" name="Footer Placeholder 3">
            <a:extLst>
              <a:ext uri="{FF2B5EF4-FFF2-40B4-BE49-F238E27FC236}">
                <a16:creationId xmlns:a16="http://schemas.microsoft.com/office/drawing/2014/main" id="{6B1C32AF-0B3E-D6E6-2C95-712FD7EF7F49}"/>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9FF98469-5BE6-D73F-ED45-A3C4CD2CCE79}"/>
              </a:ext>
            </a:extLst>
          </p:cNvPr>
          <p:cNvSpPr>
            <a:spLocks noGrp="1"/>
          </p:cNvSpPr>
          <p:nvPr>
            <p:ph type="sldNum" sz="quarter" idx="12"/>
          </p:nvPr>
        </p:nvSpPr>
        <p:spPr/>
        <p:txBody>
          <a:bodyPr/>
          <a:lstStyle/>
          <a:p>
            <a:fld id="{8B70254D-0821-4C59-A65E-A985EB574F0D}" type="slidenum">
              <a:rPr lang="en-US" smtClean="0"/>
              <a:t>9</a:t>
            </a:fld>
            <a:endParaRPr lang="en-US"/>
          </a:p>
        </p:txBody>
      </p:sp>
      <p:pic>
        <p:nvPicPr>
          <p:cNvPr id="6" name="Picture 5">
            <a:extLst>
              <a:ext uri="{FF2B5EF4-FFF2-40B4-BE49-F238E27FC236}">
                <a16:creationId xmlns:a16="http://schemas.microsoft.com/office/drawing/2014/main" id="{9D623B57-8F83-E6A6-1D45-73CE049123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088114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2242</Words>
  <Application>Microsoft Office PowerPoint</Application>
  <PresentationFormat>Widescreen</PresentationFormat>
  <Paragraphs>222</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Baumgartner, Framing, Spring 2023</vt:lpstr>
      <vt:lpstr>Lord, Ross, and Lepper, 1979</vt:lpstr>
      <vt:lpstr>Let’s unpack that and set the boundary conditions</vt:lpstr>
      <vt:lpstr>Start with an attitude, then from there evaluate the supporting or challenging  evidence.</vt:lpstr>
      <vt:lpstr>Times when you care, and when you don’t</vt:lpstr>
      <vt:lpstr>What are the limits to this phenomenon?</vt:lpstr>
      <vt:lpstr>What would you rather do?</vt:lpstr>
      <vt:lpstr>What is the difference in those situations?</vt:lpstr>
      <vt:lpstr>Times when the echo-chamber is impossible.</vt:lpstr>
      <vt:lpstr>Let’s look at their study and results</vt:lpstr>
      <vt:lpstr>Kunda: How does the brain work when it has directional v. accuracy goals?</vt:lpstr>
      <vt:lpstr>Allocation of attention and effort</vt:lpstr>
      <vt:lpstr>Can evidence backfire? All the time!</vt:lpstr>
      <vt:lpstr>How is this behavior “adaptive” for humans?</vt:lpstr>
      <vt:lpstr>Kunda’s conclusions</vt:lpstr>
      <vt:lpstr>Confirmation bias, disconfirmation bias</vt:lpstr>
      <vt:lpstr>Let’s apply this to a criminal investigation</vt:lpstr>
      <vt:lpstr>Setting Group Limits on Directional Bias:</vt:lpstr>
      <vt:lpstr>Who should run the forensics lab?</vt:lpstr>
      <vt:lpstr>What are the boundary conditions of this theory? (Always a good question to ask)</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16</cp:revision>
  <dcterms:created xsi:type="dcterms:W3CDTF">2018-11-12T18:55:41Z</dcterms:created>
  <dcterms:modified xsi:type="dcterms:W3CDTF">2023-01-29T19:23:44Z</dcterms:modified>
</cp:coreProperties>
</file>