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57" r:id="rId4"/>
    <p:sldId id="258" r:id="rId5"/>
    <p:sldId id="259"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29" d="100"/>
          <a:sy n="129" d="100"/>
        </p:scale>
        <p:origin x="13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0BCBB8-34F7-4C17-8874-5C93E161A6EC}" type="datetime1">
              <a:rPr lang="en-US" smtClean="0"/>
              <a:t>2/20/2023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A6AAF-DFA3-4528-956B-7DD910518835}" type="datetime1">
              <a:rPr lang="en-US" smtClean="0"/>
              <a:t>2/20/2023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898C19-F6D6-411E-8FE6-F8EAA63DE23F}" type="datetime1">
              <a:rPr lang="en-US" smtClean="0"/>
              <a:t>2/20/2023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DB012-2FF8-41C8-93A3-C8E1D0A51824}" type="datetime1">
              <a:rPr lang="en-US" smtClean="0"/>
              <a:t>2/20/2023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875F21-82DF-4DAF-9A04-B12520BFA25B}" type="datetime1">
              <a:rPr lang="en-US" smtClean="0"/>
              <a:t>2/20/2023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98AE50-21DA-4EF2-93E4-1221A9C2AF79}" type="datetime1">
              <a:rPr lang="en-US" smtClean="0"/>
              <a:t>2/20/2023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237D79-3F8E-4444-8548-AE2E215AA205}" type="datetime1">
              <a:rPr lang="en-US" smtClean="0"/>
              <a:t>2/20/2023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5BBC1A-8C5A-4F2D-BA55-4E5B456F69C7}" type="datetime1">
              <a:rPr lang="en-US" smtClean="0"/>
              <a:t>2/20/2023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7551E-DE62-4D6A-9282-DFC5A2D20554}" type="datetime1">
              <a:rPr lang="en-US" smtClean="0"/>
              <a:t>2/20/2023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43E4BA-6A9A-4DAE-880D-7C8DFD291936}" type="datetime1">
              <a:rPr lang="en-US" smtClean="0"/>
              <a:t>2/20/2023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1BC370-7FDE-4DF9-8CC1-1D0A64303E6A}" type="datetime1">
              <a:rPr lang="en-US" smtClean="0"/>
              <a:t>2/20/2023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AA4A0-690C-4FBF-ABEC-67A6837F39F1}" type="datetime1">
              <a:rPr lang="en-US" smtClean="0"/>
              <a:t>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baum.unc.edu/teaching/articles/Lancet-2022-COVID.pdf" TargetMode="External"/><Relationship Id="rId2" Type="http://schemas.openxmlformats.org/officeDocument/2006/relationships/hyperlink" Target="https://www.washingtonpost.com/health/2022/12/16/politics-health-relationship/"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i.org/10.1371/journal.pone.027546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165113"/>
          </a:xfrm>
        </p:spPr>
        <p:txBody>
          <a:bodyPr>
            <a:normAutofit/>
          </a:bodyPr>
          <a:lstStyle/>
          <a:p>
            <a:br>
              <a:rPr lang="en-US" sz="3200" dirty="0"/>
            </a:br>
            <a:r>
              <a:rPr lang="en-US" sz="3200" dirty="0"/>
              <a:t>Baumgartner, Framing, Spring 2023</a:t>
            </a:r>
          </a:p>
        </p:txBody>
      </p:sp>
      <p:sp>
        <p:nvSpPr>
          <p:cNvPr id="5" name="Subtitle 4"/>
          <p:cNvSpPr>
            <a:spLocks noGrp="1"/>
          </p:cNvSpPr>
          <p:nvPr>
            <p:ph type="subTitle" idx="1"/>
          </p:nvPr>
        </p:nvSpPr>
        <p:spPr>
          <a:xfrm>
            <a:off x="333631" y="1776762"/>
            <a:ext cx="11442357" cy="4100164"/>
          </a:xfrm>
        </p:spPr>
        <p:txBody>
          <a:bodyPr>
            <a:noAutofit/>
          </a:bodyPr>
          <a:lstStyle/>
          <a:p>
            <a:r>
              <a:rPr lang="en-US" sz="2000" dirty="0"/>
              <a:t>Johnson, Akilah. 2022. </a:t>
            </a:r>
            <a:r>
              <a:rPr lang="en-US" sz="2000" dirty="0">
                <a:hlinkClick r:id="rId2"/>
              </a:rPr>
              <a:t>Can politics kill you? Research says the answer increasingly is yes</a:t>
            </a:r>
            <a:r>
              <a:rPr lang="en-US" sz="2000" dirty="0"/>
              <a:t>. </a:t>
            </a:r>
            <a:r>
              <a:rPr lang="en-US" sz="2000" i="1" dirty="0"/>
              <a:t>Washington Post</a:t>
            </a:r>
            <a:r>
              <a:rPr lang="en-US" sz="2000" dirty="0"/>
              <a:t>. December 16.</a:t>
            </a:r>
          </a:p>
          <a:p>
            <a:br>
              <a:rPr lang="en-US" sz="2000" dirty="0"/>
            </a:br>
            <a:r>
              <a:rPr lang="en-US" sz="2000" dirty="0"/>
              <a:t>Krieger, Nancy, Christian Testa, Jarvis T. Chen, William P. </a:t>
            </a:r>
            <a:r>
              <a:rPr lang="en-US" sz="2000" dirty="0" err="1"/>
              <a:t>Hanage</a:t>
            </a:r>
            <a:r>
              <a:rPr lang="en-US" sz="2000" dirty="0"/>
              <a:t>, and Alecia J. McGregor. 2022. </a:t>
            </a:r>
            <a:r>
              <a:rPr lang="en-US" sz="2000" dirty="0">
                <a:hlinkClick r:id="rId3"/>
              </a:rPr>
              <a:t>Relationship of political ideology of US federal and state elected officials and key COVID pandemic outcomes following vaccine rollout to adults: April 2021–March 2022. </a:t>
            </a:r>
            <a:r>
              <a:rPr lang="en-US" sz="2000" i="1" dirty="0"/>
              <a:t>The Lancet Regional Health - Americas</a:t>
            </a:r>
            <a:r>
              <a:rPr lang="en-US" sz="2000" dirty="0"/>
              <a:t> 16 (December): 100384</a:t>
            </a:r>
          </a:p>
          <a:p>
            <a:br>
              <a:rPr lang="en-US" sz="2000" dirty="0"/>
            </a:br>
            <a:r>
              <a:rPr lang="en-US" sz="2000" dirty="0"/>
              <a:t>Montez, Jennifer Karas, Nader Mehri, Shannon M. </a:t>
            </a:r>
            <a:r>
              <a:rPr lang="en-US" sz="2000" dirty="0" err="1"/>
              <a:t>Monnat</a:t>
            </a:r>
            <a:r>
              <a:rPr lang="en-US" sz="2000" dirty="0"/>
              <a:t>, Jason </a:t>
            </a:r>
            <a:r>
              <a:rPr lang="en-US" sz="2000" dirty="0" err="1"/>
              <a:t>Beckfield</a:t>
            </a:r>
            <a:r>
              <a:rPr lang="en-US" sz="2000" dirty="0"/>
              <a:t>, Derek Chapman, Jacob M. </a:t>
            </a:r>
            <a:r>
              <a:rPr lang="en-US" sz="2000" dirty="0" err="1"/>
              <a:t>Grumbach</a:t>
            </a:r>
            <a:r>
              <a:rPr lang="en-US" sz="2000" dirty="0"/>
              <a:t>, Mark D. Hayward, Steven H. Woolf, and Anna </a:t>
            </a:r>
            <a:r>
              <a:rPr lang="en-US" sz="2000" dirty="0" err="1"/>
              <a:t>Zajacova</a:t>
            </a:r>
            <a:r>
              <a:rPr lang="en-US" sz="2000" dirty="0"/>
              <a:t>. 2022. </a:t>
            </a:r>
            <a:r>
              <a:rPr lang="en-US" sz="2000" dirty="0">
                <a:hlinkClick r:id="rId4"/>
              </a:rPr>
              <a:t>U.S. state policy contexts and mortality of working-age adults.</a:t>
            </a:r>
            <a:r>
              <a:rPr lang="en-US" sz="2000" dirty="0"/>
              <a:t> </a:t>
            </a:r>
            <a:r>
              <a:rPr lang="en-US" sz="2000" i="1" dirty="0" err="1"/>
              <a:t>PLoS</a:t>
            </a:r>
            <a:r>
              <a:rPr lang="en-US" sz="2000" i="1" dirty="0"/>
              <a:t>-ONE</a:t>
            </a:r>
            <a:r>
              <a:rPr lang="en-US" sz="2000" dirty="0"/>
              <a:t>.</a:t>
            </a:r>
          </a:p>
          <a:p>
            <a:endParaRPr lang="en-US" sz="2000" dirty="0"/>
          </a:p>
          <a:p>
            <a:r>
              <a:rPr lang="en-US" sz="2000" dirty="0"/>
              <a:t>February 22, 2023</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dirty="0"/>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53D64-4474-95DA-DBEC-5B9E5FF0D3F3}"/>
              </a:ext>
            </a:extLst>
          </p:cNvPr>
          <p:cNvSpPr>
            <a:spLocks noGrp="1"/>
          </p:cNvSpPr>
          <p:nvPr>
            <p:ph type="title"/>
          </p:nvPr>
        </p:nvSpPr>
        <p:spPr/>
        <p:txBody>
          <a:bodyPr/>
          <a:lstStyle/>
          <a:p>
            <a:r>
              <a:rPr lang="en-US" dirty="0"/>
              <a:t>Before we start today:</a:t>
            </a:r>
          </a:p>
        </p:txBody>
      </p:sp>
      <p:sp>
        <p:nvSpPr>
          <p:cNvPr id="3" name="Content Placeholder 2">
            <a:extLst>
              <a:ext uri="{FF2B5EF4-FFF2-40B4-BE49-F238E27FC236}">
                <a16:creationId xmlns:a16="http://schemas.microsoft.com/office/drawing/2014/main" id="{FD726B60-7708-059B-6540-FC31DEB14E5D}"/>
              </a:ext>
            </a:extLst>
          </p:cNvPr>
          <p:cNvSpPr>
            <a:spLocks noGrp="1"/>
          </p:cNvSpPr>
          <p:nvPr>
            <p:ph idx="1"/>
          </p:nvPr>
        </p:nvSpPr>
        <p:spPr/>
        <p:txBody>
          <a:bodyPr>
            <a:normAutofit lnSpcReduction="10000"/>
          </a:bodyPr>
          <a:lstStyle/>
          <a:p>
            <a:r>
              <a:rPr lang="en-US" dirty="0"/>
              <a:t>Summary of what happens if you send me data files drawn from your Nexis Uni searches.</a:t>
            </a:r>
          </a:p>
          <a:p>
            <a:endParaRPr lang="en-US" dirty="0"/>
          </a:p>
          <a:p>
            <a:r>
              <a:rPr lang="en-US" dirty="0"/>
              <a:t>You send me: a set of XLSX files with simple, short, file names that indicate the topic and frame. SmokingTotal1.xlsx, SmokingTotal2.xlsx, SmokingPos.xlsx, SmokingNeg.xlsx, for example. (Limit 1,000 rows to each file, from Nexis Uni. But send as many as necessary.)</a:t>
            </a:r>
          </a:p>
          <a:p>
            <a:endParaRPr lang="en-US" dirty="0"/>
          </a:p>
          <a:p>
            <a:r>
              <a:rPr lang="en-US" dirty="0"/>
              <a:t>I send you back: A set of PNG files showing the chronological trends and an XLSX file with the compiled data showing the annual counts.</a:t>
            </a:r>
          </a:p>
        </p:txBody>
      </p:sp>
      <p:sp>
        <p:nvSpPr>
          <p:cNvPr id="4" name="Footer Placeholder 3">
            <a:extLst>
              <a:ext uri="{FF2B5EF4-FFF2-40B4-BE49-F238E27FC236}">
                <a16:creationId xmlns:a16="http://schemas.microsoft.com/office/drawing/2014/main" id="{268528B7-2722-58EE-1903-2F80E24DDF18}"/>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C5F9C51D-7066-2B36-26E5-55EC55965836}"/>
              </a:ext>
            </a:extLst>
          </p:cNvPr>
          <p:cNvSpPr>
            <a:spLocks noGrp="1"/>
          </p:cNvSpPr>
          <p:nvPr>
            <p:ph type="sldNum" sz="quarter" idx="12"/>
          </p:nvPr>
        </p:nvSpPr>
        <p:spPr/>
        <p:txBody>
          <a:bodyPr/>
          <a:lstStyle/>
          <a:p>
            <a:fld id="{8B70254D-0821-4C59-A65E-A985EB574F0D}" type="slidenum">
              <a:rPr lang="en-US" smtClean="0"/>
              <a:t>2</a:t>
            </a:fld>
            <a:endParaRPr lang="en-US"/>
          </a:p>
        </p:txBody>
      </p:sp>
      <p:pic>
        <p:nvPicPr>
          <p:cNvPr id="6" name="Picture 5">
            <a:extLst>
              <a:ext uri="{FF2B5EF4-FFF2-40B4-BE49-F238E27FC236}">
                <a16:creationId xmlns:a16="http://schemas.microsoft.com/office/drawing/2014/main" id="{3795B93C-A916-1A3B-5EB9-8B14686B4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753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02511-A771-5E5B-4661-9B834D428FE8}"/>
              </a:ext>
            </a:extLst>
          </p:cNvPr>
          <p:cNvSpPr>
            <a:spLocks noGrp="1"/>
          </p:cNvSpPr>
          <p:nvPr>
            <p:ph type="title"/>
          </p:nvPr>
        </p:nvSpPr>
        <p:spPr/>
        <p:txBody>
          <a:bodyPr/>
          <a:lstStyle/>
          <a:p>
            <a:r>
              <a:rPr lang="en-US" dirty="0"/>
              <a:t>Why did Covid response get so political?</a:t>
            </a:r>
          </a:p>
        </p:txBody>
      </p:sp>
      <p:sp>
        <p:nvSpPr>
          <p:cNvPr id="3" name="Content Placeholder 2">
            <a:extLst>
              <a:ext uri="{FF2B5EF4-FFF2-40B4-BE49-F238E27FC236}">
                <a16:creationId xmlns:a16="http://schemas.microsoft.com/office/drawing/2014/main" id="{87A4F7AE-FD57-0C72-39A6-C523045051A9}"/>
              </a:ext>
            </a:extLst>
          </p:cNvPr>
          <p:cNvSpPr>
            <a:spLocks noGrp="1"/>
          </p:cNvSpPr>
          <p:nvPr>
            <p:ph idx="1"/>
          </p:nvPr>
        </p:nvSpPr>
        <p:spPr/>
        <p:txBody>
          <a:bodyPr/>
          <a:lstStyle/>
          <a:p>
            <a:r>
              <a:rPr lang="en-US" dirty="0"/>
              <a:t>Let’s list the reasons.</a:t>
            </a:r>
          </a:p>
          <a:p>
            <a:r>
              <a:rPr lang="en-US" dirty="0"/>
              <a:t>After all, it should be no surprise. For example, I had no idea that emergency measures even allowed public health authorities to close down businesses, ban mass gatherings, and so on.</a:t>
            </a:r>
          </a:p>
          <a:p>
            <a:r>
              <a:rPr lang="en-US" dirty="0"/>
              <a:t>So there is no question that the response to the pandemic was unprecedented and unsettling.</a:t>
            </a:r>
          </a:p>
          <a:p>
            <a:endParaRPr lang="en-US" dirty="0"/>
          </a:p>
          <a:p>
            <a:r>
              <a:rPr lang="en-US" dirty="0"/>
              <a:t>What else contributed to its politicization?</a:t>
            </a:r>
          </a:p>
        </p:txBody>
      </p:sp>
      <p:sp>
        <p:nvSpPr>
          <p:cNvPr id="4" name="Footer Placeholder 3">
            <a:extLst>
              <a:ext uri="{FF2B5EF4-FFF2-40B4-BE49-F238E27FC236}">
                <a16:creationId xmlns:a16="http://schemas.microsoft.com/office/drawing/2014/main" id="{653E9520-FF38-7B56-2248-190D64C5864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5796DB0E-0CAE-20AD-EDAB-A283634D6527}"/>
              </a:ext>
            </a:extLst>
          </p:cNvPr>
          <p:cNvSpPr>
            <a:spLocks noGrp="1"/>
          </p:cNvSpPr>
          <p:nvPr>
            <p:ph type="sldNum" sz="quarter" idx="12"/>
          </p:nvPr>
        </p:nvSpPr>
        <p:spPr/>
        <p:txBody>
          <a:bodyPr/>
          <a:lstStyle/>
          <a:p>
            <a:fld id="{8B70254D-0821-4C59-A65E-A985EB574F0D}" type="slidenum">
              <a:rPr lang="en-US" smtClean="0"/>
              <a:t>3</a:t>
            </a:fld>
            <a:endParaRPr lang="en-US"/>
          </a:p>
        </p:txBody>
      </p:sp>
      <p:pic>
        <p:nvPicPr>
          <p:cNvPr id="6" name="Picture 5">
            <a:extLst>
              <a:ext uri="{FF2B5EF4-FFF2-40B4-BE49-F238E27FC236}">
                <a16:creationId xmlns:a16="http://schemas.microsoft.com/office/drawing/2014/main" id="{F1413ABC-F1A2-EDEF-7AE3-C8A524B0E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900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547F3-B426-8F92-1FF5-54D3224510A3}"/>
              </a:ext>
            </a:extLst>
          </p:cNvPr>
          <p:cNvSpPr>
            <a:spLocks noGrp="1"/>
          </p:cNvSpPr>
          <p:nvPr>
            <p:ph type="title"/>
          </p:nvPr>
        </p:nvSpPr>
        <p:spPr/>
        <p:txBody>
          <a:bodyPr/>
          <a:lstStyle/>
          <a:p>
            <a:r>
              <a:rPr lang="en-US" dirty="0"/>
              <a:t>Beyond Covid, let’s talk about public health frames to various issues.</a:t>
            </a:r>
          </a:p>
        </p:txBody>
      </p:sp>
      <p:sp>
        <p:nvSpPr>
          <p:cNvPr id="3" name="Content Placeholder 2">
            <a:extLst>
              <a:ext uri="{FF2B5EF4-FFF2-40B4-BE49-F238E27FC236}">
                <a16:creationId xmlns:a16="http://schemas.microsoft.com/office/drawing/2014/main" id="{8C6AAA64-758C-50E6-831F-95268CD53FDE}"/>
              </a:ext>
            </a:extLst>
          </p:cNvPr>
          <p:cNvSpPr>
            <a:spLocks noGrp="1"/>
          </p:cNvSpPr>
          <p:nvPr>
            <p:ph idx="1"/>
          </p:nvPr>
        </p:nvSpPr>
        <p:spPr/>
        <p:txBody>
          <a:bodyPr>
            <a:normAutofit fontScale="92500" lnSpcReduction="10000"/>
          </a:bodyPr>
          <a:lstStyle/>
          <a:p>
            <a:r>
              <a:rPr lang="en-US" dirty="0"/>
              <a:t>Here are some things that can kill people, or policies designed to reduce fatalities. Which are seen as political, which as clearly related to obvious public health concerns?</a:t>
            </a:r>
          </a:p>
          <a:p>
            <a:endParaRPr lang="en-US" dirty="0"/>
          </a:p>
          <a:p>
            <a:r>
              <a:rPr lang="en-US" dirty="0"/>
              <a:t>Traffic safety?</a:t>
            </a:r>
          </a:p>
          <a:p>
            <a:r>
              <a:rPr lang="en-US" dirty="0"/>
              <a:t>Motorcycle </a:t>
            </a:r>
            <a:r>
              <a:rPr lang="en-US" dirty="0" err="1"/>
              <a:t>helmit</a:t>
            </a:r>
            <a:r>
              <a:rPr lang="en-US" dirty="0"/>
              <a:t> mandates?</a:t>
            </a:r>
          </a:p>
          <a:p>
            <a:r>
              <a:rPr lang="en-US" dirty="0"/>
              <a:t>Breast cancer? Skin cancer? Lung disease? AIDS? Ebola? Which diseases get political?</a:t>
            </a:r>
          </a:p>
          <a:p>
            <a:r>
              <a:rPr lang="en-US" dirty="0"/>
              <a:t>Homicides? Suicides? Gun violence? Domestic violence?</a:t>
            </a:r>
          </a:p>
          <a:p>
            <a:r>
              <a:rPr lang="en-US" dirty="0"/>
              <a:t>What other examples can you think of where public health frames are discounted in favor of approval or disapproval of certain behaviors?</a:t>
            </a:r>
          </a:p>
          <a:p>
            <a:endParaRPr lang="en-US" dirty="0"/>
          </a:p>
        </p:txBody>
      </p:sp>
      <p:sp>
        <p:nvSpPr>
          <p:cNvPr id="4" name="Footer Placeholder 3">
            <a:extLst>
              <a:ext uri="{FF2B5EF4-FFF2-40B4-BE49-F238E27FC236}">
                <a16:creationId xmlns:a16="http://schemas.microsoft.com/office/drawing/2014/main" id="{07CA21EE-0AC7-DABB-F17B-D1774B9732DA}"/>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9B4DB2FA-888A-3F58-F9C5-DE1B5EC582D9}"/>
              </a:ext>
            </a:extLst>
          </p:cNvPr>
          <p:cNvSpPr>
            <a:spLocks noGrp="1"/>
          </p:cNvSpPr>
          <p:nvPr>
            <p:ph type="sldNum" sz="quarter" idx="12"/>
          </p:nvPr>
        </p:nvSpPr>
        <p:spPr/>
        <p:txBody>
          <a:bodyPr/>
          <a:lstStyle/>
          <a:p>
            <a:fld id="{8B70254D-0821-4C59-A65E-A985EB574F0D}" type="slidenum">
              <a:rPr lang="en-US" smtClean="0"/>
              <a:t>4</a:t>
            </a:fld>
            <a:endParaRPr lang="en-US"/>
          </a:p>
        </p:txBody>
      </p:sp>
      <p:pic>
        <p:nvPicPr>
          <p:cNvPr id="6" name="Picture 5">
            <a:extLst>
              <a:ext uri="{FF2B5EF4-FFF2-40B4-BE49-F238E27FC236}">
                <a16:creationId xmlns:a16="http://schemas.microsoft.com/office/drawing/2014/main" id="{0BBBD600-C3B5-048E-0769-519B20BDC6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73717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0A9B-D1B0-72F6-887E-BA30122CE7CE}"/>
              </a:ext>
            </a:extLst>
          </p:cNvPr>
          <p:cNvSpPr>
            <a:spLocks noGrp="1"/>
          </p:cNvSpPr>
          <p:nvPr>
            <p:ph type="title"/>
          </p:nvPr>
        </p:nvSpPr>
        <p:spPr/>
        <p:txBody>
          <a:bodyPr/>
          <a:lstStyle/>
          <a:p>
            <a:r>
              <a:rPr lang="en-US" dirty="0"/>
              <a:t>What would a public health frame be on the “war on drugs”?</a:t>
            </a:r>
          </a:p>
        </p:txBody>
      </p:sp>
      <p:sp>
        <p:nvSpPr>
          <p:cNvPr id="3" name="Content Placeholder 2">
            <a:extLst>
              <a:ext uri="{FF2B5EF4-FFF2-40B4-BE49-F238E27FC236}">
                <a16:creationId xmlns:a16="http://schemas.microsoft.com/office/drawing/2014/main" id="{6AD57202-AF09-58B0-2E95-6CDA1A891AB4}"/>
              </a:ext>
            </a:extLst>
          </p:cNvPr>
          <p:cNvSpPr>
            <a:spLocks noGrp="1"/>
          </p:cNvSpPr>
          <p:nvPr>
            <p:ph idx="1"/>
          </p:nvPr>
        </p:nvSpPr>
        <p:spPr/>
        <p:txBody>
          <a:bodyPr/>
          <a:lstStyle/>
          <a:p>
            <a:r>
              <a:rPr lang="en-US" dirty="0"/>
              <a:t>What would change?</a:t>
            </a:r>
          </a:p>
          <a:p>
            <a:endParaRPr lang="en-US" dirty="0"/>
          </a:p>
          <a:p>
            <a:endParaRPr lang="en-US" dirty="0"/>
          </a:p>
          <a:p>
            <a:r>
              <a:rPr lang="en-US" dirty="0"/>
              <a:t>What frames in fact drive the “war on drugs”?</a:t>
            </a:r>
          </a:p>
          <a:p>
            <a:endParaRPr lang="en-US" dirty="0"/>
          </a:p>
          <a:p>
            <a:r>
              <a:rPr lang="en-US" dirty="0"/>
              <a:t>Who benefits? Who suffers? How well does it work?</a:t>
            </a:r>
          </a:p>
        </p:txBody>
      </p:sp>
      <p:sp>
        <p:nvSpPr>
          <p:cNvPr id="4" name="Footer Placeholder 3">
            <a:extLst>
              <a:ext uri="{FF2B5EF4-FFF2-40B4-BE49-F238E27FC236}">
                <a16:creationId xmlns:a16="http://schemas.microsoft.com/office/drawing/2014/main" id="{EFDDDC70-519B-A531-BADA-A14197EA565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0BD9B1FF-6A05-5F54-611C-C4D88E019FC0}"/>
              </a:ext>
            </a:extLst>
          </p:cNvPr>
          <p:cNvSpPr>
            <a:spLocks noGrp="1"/>
          </p:cNvSpPr>
          <p:nvPr>
            <p:ph type="sldNum" sz="quarter" idx="12"/>
          </p:nvPr>
        </p:nvSpPr>
        <p:spPr/>
        <p:txBody>
          <a:bodyPr/>
          <a:lstStyle/>
          <a:p>
            <a:fld id="{8B70254D-0821-4C59-A65E-A985EB574F0D}" type="slidenum">
              <a:rPr lang="en-US" smtClean="0"/>
              <a:t>5</a:t>
            </a:fld>
            <a:endParaRPr lang="en-US"/>
          </a:p>
        </p:txBody>
      </p:sp>
      <p:pic>
        <p:nvPicPr>
          <p:cNvPr id="6" name="Picture 5">
            <a:extLst>
              <a:ext uri="{FF2B5EF4-FFF2-40B4-BE49-F238E27FC236}">
                <a16:creationId xmlns:a16="http://schemas.microsoft.com/office/drawing/2014/main" id="{E93B321B-C625-2E3C-54FC-ED63330C47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4627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0A9B-D1B0-72F6-887E-BA30122CE7CE}"/>
              </a:ext>
            </a:extLst>
          </p:cNvPr>
          <p:cNvSpPr>
            <a:spLocks noGrp="1"/>
          </p:cNvSpPr>
          <p:nvPr>
            <p:ph type="title"/>
          </p:nvPr>
        </p:nvSpPr>
        <p:spPr/>
        <p:txBody>
          <a:bodyPr/>
          <a:lstStyle/>
          <a:p>
            <a:r>
              <a:rPr lang="en-US" dirty="0"/>
              <a:t>Same question for mental illness and mental health.</a:t>
            </a:r>
          </a:p>
        </p:txBody>
      </p:sp>
      <p:sp>
        <p:nvSpPr>
          <p:cNvPr id="3" name="Content Placeholder 2">
            <a:extLst>
              <a:ext uri="{FF2B5EF4-FFF2-40B4-BE49-F238E27FC236}">
                <a16:creationId xmlns:a16="http://schemas.microsoft.com/office/drawing/2014/main" id="{6AD57202-AF09-58B0-2E95-6CDA1A891AB4}"/>
              </a:ext>
            </a:extLst>
          </p:cNvPr>
          <p:cNvSpPr>
            <a:spLocks noGrp="1"/>
          </p:cNvSpPr>
          <p:nvPr>
            <p:ph idx="1"/>
          </p:nvPr>
        </p:nvSpPr>
        <p:spPr/>
        <p:txBody>
          <a:bodyPr/>
          <a:lstStyle/>
          <a:p>
            <a:r>
              <a:rPr lang="en-US" dirty="0"/>
              <a:t>What would a public health frame be on the “mental illness”?</a:t>
            </a:r>
          </a:p>
          <a:p>
            <a:endParaRPr lang="en-US" dirty="0"/>
          </a:p>
          <a:p>
            <a:r>
              <a:rPr lang="en-US" dirty="0"/>
              <a:t>What would change?</a:t>
            </a:r>
          </a:p>
          <a:p>
            <a:endParaRPr lang="en-US" dirty="0"/>
          </a:p>
          <a:p>
            <a:r>
              <a:rPr lang="en-US" dirty="0"/>
              <a:t>What frames in fact drive policies toward those with mental illness?</a:t>
            </a:r>
          </a:p>
          <a:p>
            <a:endParaRPr lang="en-US" dirty="0"/>
          </a:p>
          <a:p>
            <a:r>
              <a:rPr lang="en-US" dirty="0"/>
              <a:t>Who benefits? Who suffers? How well does it work?</a:t>
            </a:r>
          </a:p>
        </p:txBody>
      </p:sp>
      <p:sp>
        <p:nvSpPr>
          <p:cNvPr id="4" name="Footer Placeholder 3">
            <a:extLst>
              <a:ext uri="{FF2B5EF4-FFF2-40B4-BE49-F238E27FC236}">
                <a16:creationId xmlns:a16="http://schemas.microsoft.com/office/drawing/2014/main" id="{EFDDDC70-519B-A531-BADA-A14197EA565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0BD9B1FF-6A05-5F54-611C-C4D88E019FC0}"/>
              </a:ext>
            </a:extLst>
          </p:cNvPr>
          <p:cNvSpPr>
            <a:spLocks noGrp="1"/>
          </p:cNvSpPr>
          <p:nvPr>
            <p:ph type="sldNum" sz="quarter" idx="12"/>
          </p:nvPr>
        </p:nvSpPr>
        <p:spPr/>
        <p:txBody>
          <a:bodyPr/>
          <a:lstStyle/>
          <a:p>
            <a:fld id="{8B70254D-0821-4C59-A65E-A985EB574F0D}" type="slidenum">
              <a:rPr lang="en-US" smtClean="0"/>
              <a:t>6</a:t>
            </a:fld>
            <a:endParaRPr lang="en-US"/>
          </a:p>
        </p:txBody>
      </p:sp>
      <p:pic>
        <p:nvPicPr>
          <p:cNvPr id="6" name="Picture 5">
            <a:extLst>
              <a:ext uri="{FF2B5EF4-FFF2-40B4-BE49-F238E27FC236}">
                <a16:creationId xmlns:a16="http://schemas.microsoft.com/office/drawing/2014/main" id="{5A9D8B0C-D549-303C-A71B-1185DE08C3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0154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0A9B-D1B0-72F6-887E-BA30122CE7CE}"/>
              </a:ext>
            </a:extLst>
          </p:cNvPr>
          <p:cNvSpPr>
            <a:spLocks noGrp="1"/>
          </p:cNvSpPr>
          <p:nvPr>
            <p:ph type="title"/>
          </p:nvPr>
        </p:nvSpPr>
        <p:spPr/>
        <p:txBody>
          <a:bodyPr/>
          <a:lstStyle/>
          <a:p>
            <a:r>
              <a:rPr lang="en-US" dirty="0"/>
              <a:t>Same question for homelessness.</a:t>
            </a:r>
          </a:p>
        </p:txBody>
      </p:sp>
      <p:sp>
        <p:nvSpPr>
          <p:cNvPr id="3" name="Content Placeholder 2">
            <a:extLst>
              <a:ext uri="{FF2B5EF4-FFF2-40B4-BE49-F238E27FC236}">
                <a16:creationId xmlns:a16="http://schemas.microsoft.com/office/drawing/2014/main" id="{6AD57202-AF09-58B0-2E95-6CDA1A891AB4}"/>
              </a:ext>
            </a:extLst>
          </p:cNvPr>
          <p:cNvSpPr>
            <a:spLocks noGrp="1"/>
          </p:cNvSpPr>
          <p:nvPr>
            <p:ph idx="1"/>
          </p:nvPr>
        </p:nvSpPr>
        <p:spPr/>
        <p:txBody>
          <a:bodyPr/>
          <a:lstStyle/>
          <a:p>
            <a:r>
              <a:rPr lang="en-US" dirty="0"/>
              <a:t>What would a public health frame be on homelessness?</a:t>
            </a:r>
          </a:p>
          <a:p>
            <a:endParaRPr lang="en-US" dirty="0"/>
          </a:p>
          <a:p>
            <a:r>
              <a:rPr lang="en-US" dirty="0"/>
              <a:t>What would change?</a:t>
            </a:r>
          </a:p>
          <a:p>
            <a:endParaRPr lang="en-US" dirty="0"/>
          </a:p>
          <a:p>
            <a:r>
              <a:rPr lang="en-US" dirty="0"/>
              <a:t>What frames in fact drive policies toward the homeless?</a:t>
            </a:r>
          </a:p>
          <a:p>
            <a:endParaRPr lang="en-US" dirty="0"/>
          </a:p>
          <a:p>
            <a:r>
              <a:rPr lang="en-US" dirty="0"/>
              <a:t>Who benefits? Who suffers? How well does it work?</a:t>
            </a:r>
          </a:p>
        </p:txBody>
      </p:sp>
      <p:sp>
        <p:nvSpPr>
          <p:cNvPr id="4" name="Footer Placeholder 3">
            <a:extLst>
              <a:ext uri="{FF2B5EF4-FFF2-40B4-BE49-F238E27FC236}">
                <a16:creationId xmlns:a16="http://schemas.microsoft.com/office/drawing/2014/main" id="{EFDDDC70-519B-A531-BADA-A14197EA565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0BD9B1FF-6A05-5F54-611C-C4D88E019FC0}"/>
              </a:ext>
            </a:extLst>
          </p:cNvPr>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a:extLst>
              <a:ext uri="{FF2B5EF4-FFF2-40B4-BE49-F238E27FC236}">
                <a16:creationId xmlns:a16="http://schemas.microsoft.com/office/drawing/2014/main" id="{E68E112B-0C8E-E43E-C5BC-303B2987D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3353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DB79D-D302-2831-5AD1-94A3991E85BA}"/>
              </a:ext>
            </a:extLst>
          </p:cNvPr>
          <p:cNvSpPr>
            <a:spLocks noGrp="1"/>
          </p:cNvSpPr>
          <p:nvPr>
            <p:ph type="title"/>
          </p:nvPr>
        </p:nvSpPr>
        <p:spPr/>
        <p:txBody>
          <a:bodyPr/>
          <a:lstStyle/>
          <a:p>
            <a:r>
              <a:rPr lang="en-US" dirty="0"/>
              <a:t>A possible common feature: Fear of crime?</a:t>
            </a:r>
          </a:p>
        </p:txBody>
      </p:sp>
      <p:sp>
        <p:nvSpPr>
          <p:cNvPr id="3" name="Content Placeholder 2">
            <a:extLst>
              <a:ext uri="{FF2B5EF4-FFF2-40B4-BE49-F238E27FC236}">
                <a16:creationId xmlns:a16="http://schemas.microsoft.com/office/drawing/2014/main" id="{499A0C5B-ED97-3F60-F1C9-0B21EF33D21D}"/>
              </a:ext>
            </a:extLst>
          </p:cNvPr>
          <p:cNvSpPr>
            <a:spLocks noGrp="1"/>
          </p:cNvSpPr>
          <p:nvPr>
            <p:ph idx="1"/>
          </p:nvPr>
        </p:nvSpPr>
        <p:spPr/>
        <p:txBody>
          <a:bodyPr/>
          <a:lstStyle/>
          <a:p>
            <a:r>
              <a:rPr lang="en-US" dirty="0"/>
              <a:t>Are drugs, mental illness, homelessness, and other factors just sucked into the vortex of “fear of crime”?</a:t>
            </a:r>
          </a:p>
          <a:p>
            <a:endParaRPr lang="en-US" dirty="0"/>
          </a:p>
          <a:p>
            <a:r>
              <a:rPr lang="en-US" dirty="0"/>
              <a:t>Why would that be, based on what we’ve discussed so far?</a:t>
            </a:r>
          </a:p>
          <a:p>
            <a:endParaRPr lang="en-US" dirty="0"/>
          </a:p>
          <a:p>
            <a:r>
              <a:rPr lang="en-US" dirty="0"/>
              <a:t>Strength of causal stories? Target populations? Social identity? Money and power?</a:t>
            </a:r>
          </a:p>
          <a:p>
            <a:endParaRPr lang="en-US" dirty="0"/>
          </a:p>
          <a:p>
            <a:r>
              <a:rPr lang="en-US" dirty="0"/>
              <a:t>Can you think of similar issues where this hold has been broken?</a:t>
            </a:r>
          </a:p>
        </p:txBody>
      </p:sp>
      <p:sp>
        <p:nvSpPr>
          <p:cNvPr id="4" name="Footer Placeholder 3">
            <a:extLst>
              <a:ext uri="{FF2B5EF4-FFF2-40B4-BE49-F238E27FC236}">
                <a16:creationId xmlns:a16="http://schemas.microsoft.com/office/drawing/2014/main" id="{4DEED63E-F9A3-7EAA-45F3-36C851597EDD}"/>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02C0364F-1267-7390-01FF-DADB7DDBFC06}"/>
              </a:ext>
            </a:extLst>
          </p:cNvPr>
          <p:cNvSpPr>
            <a:spLocks noGrp="1"/>
          </p:cNvSpPr>
          <p:nvPr>
            <p:ph type="sldNum" sz="quarter" idx="12"/>
          </p:nvPr>
        </p:nvSpPr>
        <p:spPr/>
        <p:txBody>
          <a:bodyPr/>
          <a:lstStyle/>
          <a:p>
            <a:fld id="{8B70254D-0821-4C59-A65E-A985EB574F0D}" type="slidenum">
              <a:rPr lang="en-US" smtClean="0"/>
              <a:t>8</a:t>
            </a:fld>
            <a:endParaRPr lang="en-US"/>
          </a:p>
        </p:txBody>
      </p:sp>
      <p:pic>
        <p:nvPicPr>
          <p:cNvPr id="6" name="Picture 5">
            <a:extLst>
              <a:ext uri="{FF2B5EF4-FFF2-40B4-BE49-F238E27FC236}">
                <a16:creationId xmlns:a16="http://schemas.microsoft.com/office/drawing/2014/main" id="{A2875EB5-8983-A47A-255D-676F8880B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5537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57ED-F1E6-D989-27CC-50572638F083}"/>
              </a:ext>
            </a:extLst>
          </p:cNvPr>
          <p:cNvSpPr>
            <a:spLocks noGrp="1"/>
          </p:cNvSpPr>
          <p:nvPr>
            <p:ph type="title"/>
          </p:nvPr>
        </p:nvSpPr>
        <p:spPr/>
        <p:txBody>
          <a:bodyPr/>
          <a:lstStyle/>
          <a:p>
            <a:r>
              <a:rPr lang="en-US" dirty="0"/>
              <a:t>The ultimate over-simplification: Capitalism</a:t>
            </a:r>
          </a:p>
        </p:txBody>
      </p:sp>
      <p:sp>
        <p:nvSpPr>
          <p:cNvPr id="3" name="Content Placeholder 2">
            <a:extLst>
              <a:ext uri="{FF2B5EF4-FFF2-40B4-BE49-F238E27FC236}">
                <a16:creationId xmlns:a16="http://schemas.microsoft.com/office/drawing/2014/main" id="{3B5A8AF3-C802-52DB-BD79-BC07AEB1F85A}"/>
              </a:ext>
            </a:extLst>
          </p:cNvPr>
          <p:cNvSpPr>
            <a:spLocks noGrp="1"/>
          </p:cNvSpPr>
          <p:nvPr>
            <p:ph idx="1"/>
          </p:nvPr>
        </p:nvSpPr>
        <p:spPr/>
        <p:txBody>
          <a:bodyPr>
            <a:normAutofit fontScale="92500" lnSpcReduction="10000"/>
          </a:bodyPr>
          <a:lstStyle/>
          <a:p>
            <a:r>
              <a:rPr lang="en-US" dirty="0"/>
              <a:t>If capitalism were truly a “free market” with no government regulations at all, what would that mean?</a:t>
            </a:r>
          </a:p>
          <a:p>
            <a:endParaRPr lang="en-US" dirty="0"/>
          </a:p>
          <a:p>
            <a:r>
              <a:rPr lang="en-US" dirty="0"/>
              <a:t>Where do you think the US fits on this scale:</a:t>
            </a:r>
          </a:p>
          <a:p>
            <a:endParaRPr lang="en-US" dirty="0"/>
          </a:p>
          <a:p>
            <a:pPr marL="0" indent="0">
              <a:buNone/>
            </a:pPr>
            <a:r>
              <a:rPr lang="en-US" dirty="0"/>
              <a:t>=========================================================</a:t>
            </a:r>
          </a:p>
          <a:p>
            <a:pPr marL="514350" indent="-514350">
              <a:buAutoNum type="arabicPeriod"/>
            </a:pPr>
            <a:r>
              <a:rPr lang="en-US" dirty="0"/>
              <a:t>No regulation at all			      Total government control 10.</a:t>
            </a:r>
          </a:p>
          <a:p>
            <a:pPr marL="0" indent="0">
              <a:buNone/>
            </a:pPr>
            <a:endParaRPr lang="en-US" dirty="0"/>
          </a:p>
          <a:p>
            <a:pPr marL="0" indent="0">
              <a:buNone/>
            </a:pPr>
            <a:r>
              <a:rPr lang="en-US" dirty="0"/>
              <a:t>Who benefits / why do we oversimplify to suggest that the choice is about free markets v. something else? What’s that framing game about?</a:t>
            </a:r>
          </a:p>
        </p:txBody>
      </p:sp>
      <p:sp>
        <p:nvSpPr>
          <p:cNvPr id="4" name="Footer Placeholder 3">
            <a:extLst>
              <a:ext uri="{FF2B5EF4-FFF2-40B4-BE49-F238E27FC236}">
                <a16:creationId xmlns:a16="http://schemas.microsoft.com/office/drawing/2014/main" id="{8A35F26A-8F3D-3538-EED1-0311FF8E05E5}"/>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93820526-9CC9-2F14-0E11-E9216178B1A1}"/>
              </a:ext>
            </a:extLst>
          </p:cNvPr>
          <p:cNvSpPr>
            <a:spLocks noGrp="1"/>
          </p:cNvSpPr>
          <p:nvPr>
            <p:ph type="sldNum" sz="quarter" idx="12"/>
          </p:nvPr>
        </p:nvSpPr>
        <p:spPr/>
        <p:txBody>
          <a:bodyPr/>
          <a:lstStyle/>
          <a:p>
            <a:fld id="{8B70254D-0821-4C59-A65E-A985EB574F0D}" type="slidenum">
              <a:rPr lang="en-US" smtClean="0"/>
              <a:t>9</a:t>
            </a:fld>
            <a:endParaRPr lang="en-US"/>
          </a:p>
        </p:txBody>
      </p:sp>
      <p:pic>
        <p:nvPicPr>
          <p:cNvPr id="6" name="Picture 5">
            <a:extLst>
              <a:ext uri="{FF2B5EF4-FFF2-40B4-BE49-F238E27FC236}">
                <a16:creationId xmlns:a16="http://schemas.microsoft.com/office/drawing/2014/main" id="{C61A24FB-DC17-BEE0-B79B-384383B5A1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32555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815</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Baumgartner, Framing, Spring 2023</vt:lpstr>
      <vt:lpstr>Before we start today:</vt:lpstr>
      <vt:lpstr>Why did Covid response get so political?</vt:lpstr>
      <vt:lpstr>Beyond Covid, let’s talk about public health frames to various issues.</vt:lpstr>
      <vt:lpstr>What would a public health frame be on the “war on drugs”?</vt:lpstr>
      <vt:lpstr>Same question for mental illness and mental health.</vt:lpstr>
      <vt:lpstr>Same question for homelessness.</vt:lpstr>
      <vt:lpstr>A possible common feature: Fear of crime?</vt:lpstr>
      <vt:lpstr>The ultimate over-simplification: Capitalism</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26</cp:revision>
  <dcterms:created xsi:type="dcterms:W3CDTF">2018-11-12T18:55:41Z</dcterms:created>
  <dcterms:modified xsi:type="dcterms:W3CDTF">2023-02-20T17:07:11Z</dcterms:modified>
</cp:coreProperties>
</file>