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2" r:id="rId2"/>
    <p:sldId id="283" r:id="rId3"/>
    <p:sldId id="284" r:id="rId4"/>
    <p:sldId id="288" r:id="rId5"/>
    <p:sldId id="289" r:id="rId6"/>
    <p:sldId id="290" r:id="rId7"/>
    <p:sldId id="285" r:id="rId8"/>
    <p:sldId id="286"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129" d="100"/>
          <a:sy n="129" d="100"/>
        </p:scale>
        <p:origin x="138"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309F60-48FD-4C64-93FC-EC444EE96FD0}"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2FD2BC-A976-4EDB-BE46-5B2C0940CA39}"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3170DA-37AA-41FC-935D-132DAFC0B53C}"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50910D-DF8A-4963-B8C8-9D6C0B141F23}"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E4594D-7525-44BC-B860-6E5DEDDFCE27}"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580803-2022-4F0C-A1BC-825B896002F0}" type="datetime1">
              <a:rPr lang="en-US" smtClean="0"/>
              <a:t>2/26/2023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054895-3EA3-4B64-827B-A823FB3DDB9D}" type="datetime1">
              <a:rPr lang="en-US" smtClean="0"/>
              <a:t>2/26/2023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8B056C-866A-4557-8815-9F88DD37D9F9}" type="datetime1">
              <a:rPr lang="en-US" smtClean="0"/>
              <a:t>2/26/2023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1B079-439D-4FAA-A378-A1D3743F5CEC}" type="datetime1">
              <a:rPr lang="en-US" smtClean="0"/>
              <a:t>2/26/2023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2B39C6-6AF4-4E67-8AEF-EA0F9F1084A1}" type="datetime1">
              <a:rPr lang="en-US" smtClean="0"/>
              <a:t>2/26/2023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873836-2BD4-478E-8D1F-FCEBCA5BDCFD}" type="datetime1">
              <a:rPr lang="en-US" smtClean="0"/>
              <a:t>2/26/2023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A443C-41FE-4463-B0E5-E31FD21DB320}" type="datetime1">
              <a:rPr lang="en-US" smtClean="0"/>
              <a:t>2/26/2023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nbeing.org/programs/trabian-shorters-a-cognitive-skill-to-magnify-humanity/" TargetMode="External"/><Relationship Id="rId2" Type="http://schemas.openxmlformats.org/officeDocument/2006/relationships/hyperlink" Target="https://readingpartners.org/blog/from-deficit-framing-to-asset-framin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059868"/>
          </a:xfrm>
        </p:spPr>
        <p:txBody>
          <a:bodyPr>
            <a:normAutofit/>
          </a:bodyPr>
          <a:lstStyle/>
          <a:p>
            <a:r>
              <a:rPr lang="en-US" sz="3200" dirty="0"/>
              <a:t>Baumgartner, Framing, Spring 2023</a:t>
            </a:r>
            <a:br>
              <a:rPr lang="en-US" sz="3200" dirty="0"/>
            </a:br>
            <a:endParaRPr lang="en-US" sz="3200" dirty="0"/>
          </a:p>
        </p:txBody>
      </p:sp>
      <p:sp>
        <p:nvSpPr>
          <p:cNvPr id="5" name="Subtitle 4"/>
          <p:cNvSpPr>
            <a:spLocks noGrp="1"/>
          </p:cNvSpPr>
          <p:nvPr>
            <p:ph type="subTitle" idx="1"/>
          </p:nvPr>
        </p:nvSpPr>
        <p:spPr>
          <a:xfrm>
            <a:off x="1524000" y="2429941"/>
            <a:ext cx="9144000" cy="3543628"/>
          </a:xfrm>
        </p:spPr>
        <p:txBody>
          <a:bodyPr>
            <a:normAutofit lnSpcReduction="10000"/>
          </a:bodyPr>
          <a:lstStyle/>
          <a:p>
            <a:r>
              <a:rPr lang="en-US" sz="2400" dirty="0" err="1"/>
              <a:t>Zinnen</a:t>
            </a:r>
            <a:r>
              <a:rPr lang="en-US" sz="2400" dirty="0"/>
              <a:t>, Shiori. 2021. </a:t>
            </a:r>
            <a:r>
              <a:rPr lang="en-US" sz="2400" dirty="0">
                <a:hlinkClick r:id="rId2"/>
              </a:rPr>
              <a:t>From deficit-framing to asset-framing: the power of narrative in working toward equity</a:t>
            </a:r>
            <a:r>
              <a:rPr lang="en-US" sz="2400" dirty="0"/>
              <a:t>. June 30.</a:t>
            </a:r>
            <a:br>
              <a:rPr lang="en-US" sz="2400" dirty="0"/>
            </a:br>
            <a:endParaRPr lang="en-US" sz="2400" dirty="0"/>
          </a:p>
          <a:p>
            <a:r>
              <a:rPr lang="en-US" sz="2400" dirty="0" err="1"/>
              <a:t>Tippett</a:t>
            </a:r>
            <a:r>
              <a:rPr lang="en-US" sz="2400" dirty="0"/>
              <a:t>, Krista. 2022. On Being with Krista </a:t>
            </a:r>
            <a:r>
              <a:rPr lang="en-US" sz="2400" dirty="0" err="1"/>
              <a:t>Tippett</a:t>
            </a:r>
            <a:r>
              <a:rPr lang="en-US" sz="2400" dirty="0"/>
              <a:t>, </a:t>
            </a:r>
            <a:r>
              <a:rPr lang="en-US" sz="2400" dirty="0" err="1">
                <a:hlinkClick r:id="rId3"/>
              </a:rPr>
              <a:t>Trabian</a:t>
            </a:r>
            <a:r>
              <a:rPr lang="en-US" sz="2400" dirty="0">
                <a:hlinkClick r:id="rId3"/>
              </a:rPr>
              <a:t> </a:t>
            </a:r>
            <a:r>
              <a:rPr lang="en-US" sz="2400" dirty="0" err="1">
                <a:hlinkClick r:id="rId3"/>
              </a:rPr>
              <a:t>Shorters</a:t>
            </a:r>
            <a:r>
              <a:rPr lang="en-US" sz="2400" dirty="0">
                <a:hlinkClick r:id="rId3"/>
              </a:rPr>
              <a:t>: A Cognitive Skill to Magnify Humanity</a:t>
            </a:r>
            <a:r>
              <a:rPr lang="en-US" sz="2400" dirty="0"/>
              <a:t>. (50 minute podcast)</a:t>
            </a:r>
            <a:br>
              <a:rPr lang="en-US" sz="4000" dirty="0"/>
            </a:br>
            <a:endParaRPr lang="en-US" sz="4000" dirty="0"/>
          </a:p>
          <a:p>
            <a:endParaRPr lang="en-US" sz="4000" dirty="0"/>
          </a:p>
          <a:p>
            <a:r>
              <a:rPr lang="en-US" sz="4000" dirty="0"/>
              <a:t>Mar 1, 2023</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239600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07FE-6FC6-7B25-15A2-6EA198BACA5F}"/>
              </a:ext>
            </a:extLst>
          </p:cNvPr>
          <p:cNvSpPr>
            <a:spLocks noGrp="1"/>
          </p:cNvSpPr>
          <p:nvPr>
            <p:ph type="title"/>
          </p:nvPr>
        </p:nvSpPr>
        <p:spPr/>
        <p:txBody>
          <a:bodyPr/>
          <a:lstStyle/>
          <a:p>
            <a:r>
              <a:rPr lang="en-US" dirty="0"/>
              <a:t>Re-write this newspaper story while not changing its factual content</a:t>
            </a:r>
          </a:p>
        </p:txBody>
      </p:sp>
      <p:sp>
        <p:nvSpPr>
          <p:cNvPr id="3" name="Content Placeholder 2">
            <a:extLst>
              <a:ext uri="{FF2B5EF4-FFF2-40B4-BE49-F238E27FC236}">
                <a16:creationId xmlns:a16="http://schemas.microsoft.com/office/drawing/2014/main" id="{25648F49-ECB4-E9B0-F109-7088D5EF3F30}"/>
              </a:ext>
            </a:extLst>
          </p:cNvPr>
          <p:cNvSpPr>
            <a:spLocks noGrp="1"/>
          </p:cNvSpPr>
          <p:nvPr>
            <p:ph idx="1"/>
          </p:nvPr>
        </p:nvSpPr>
        <p:spPr/>
        <p:txBody>
          <a:bodyPr/>
          <a:lstStyle/>
          <a:p>
            <a:r>
              <a:rPr lang="en-US" dirty="0"/>
              <a:t>At-risk children face many barriers. No wonder that so many boys fall prey to the school-to-prison pipeline and end up in prison while the young girls end up with poor prospects in life. Tommy and Susan reflect these challenges. Each loved school when they were young but by the time they were teenagers they were no longer engaged in their schoolwork…</a:t>
            </a:r>
          </a:p>
        </p:txBody>
      </p:sp>
      <p:sp>
        <p:nvSpPr>
          <p:cNvPr id="4" name="Footer Placeholder 3">
            <a:extLst>
              <a:ext uri="{FF2B5EF4-FFF2-40B4-BE49-F238E27FC236}">
                <a16:creationId xmlns:a16="http://schemas.microsoft.com/office/drawing/2014/main" id="{A2AB88FF-37DF-3DF6-FC07-48CD695E61C9}"/>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39512820-5E9F-732F-F3B5-9BAF4585525D}"/>
              </a:ext>
            </a:extLst>
          </p:cNvPr>
          <p:cNvSpPr>
            <a:spLocks noGrp="1"/>
          </p:cNvSpPr>
          <p:nvPr>
            <p:ph type="sldNum" sz="quarter" idx="12"/>
          </p:nvPr>
        </p:nvSpPr>
        <p:spPr/>
        <p:txBody>
          <a:bodyPr/>
          <a:lstStyle/>
          <a:p>
            <a:fld id="{8B70254D-0821-4C59-A65E-A985EB574F0D}" type="slidenum">
              <a:rPr lang="en-US" smtClean="0"/>
              <a:t>2</a:t>
            </a:fld>
            <a:endParaRPr lang="en-US"/>
          </a:p>
        </p:txBody>
      </p:sp>
      <p:pic>
        <p:nvPicPr>
          <p:cNvPr id="6" name="Picture 5">
            <a:extLst>
              <a:ext uri="{FF2B5EF4-FFF2-40B4-BE49-F238E27FC236}">
                <a16:creationId xmlns:a16="http://schemas.microsoft.com/office/drawing/2014/main" id="{5EC12819-A777-FC4C-124E-3E478960E2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7365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76D3-CB99-BC99-DBFC-67C8532C82FE}"/>
              </a:ext>
            </a:extLst>
          </p:cNvPr>
          <p:cNvSpPr>
            <a:spLocks noGrp="1"/>
          </p:cNvSpPr>
          <p:nvPr>
            <p:ph type="title"/>
          </p:nvPr>
        </p:nvSpPr>
        <p:spPr/>
        <p:txBody>
          <a:bodyPr/>
          <a:lstStyle/>
          <a:p>
            <a:r>
              <a:rPr lang="en-US" dirty="0"/>
              <a:t>Two ways of talking</a:t>
            </a:r>
          </a:p>
        </p:txBody>
      </p:sp>
      <p:sp>
        <p:nvSpPr>
          <p:cNvPr id="6" name="Text Placeholder 5">
            <a:extLst>
              <a:ext uri="{FF2B5EF4-FFF2-40B4-BE49-F238E27FC236}">
                <a16:creationId xmlns:a16="http://schemas.microsoft.com/office/drawing/2014/main" id="{9EA1F959-251D-8603-AA89-802F95B19F5C}"/>
              </a:ext>
            </a:extLst>
          </p:cNvPr>
          <p:cNvSpPr>
            <a:spLocks noGrp="1"/>
          </p:cNvSpPr>
          <p:nvPr>
            <p:ph type="body" idx="1"/>
          </p:nvPr>
        </p:nvSpPr>
        <p:spPr/>
        <p:txBody>
          <a:bodyPr/>
          <a:lstStyle/>
          <a:p>
            <a:r>
              <a:rPr lang="en-US" dirty="0"/>
              <a:t>Deficit</a:t>
            </a:r>
          </a:p>
        </p:txBody>
      </p:sp>
      <p:sp>
        <p:nvSpPr>
          <p:cNvPr id="3" name="Content Placeholder 2">
            <a:extLst>
              <a:ext uri="{FF2B5EF4-FFF2-40B4-BE49-F238E27FC236}">
                <a16:creationId xmlns:a16="http://schemas.microsoft.com/office/drawing/2014/main" id="{A321321F-B2B0-8C12-496A-7C1413CBD042}"/>
              </a:ext>
            </a:extLst>
          </p:cNvPr>
          <p:cNvSpPr>
            <a:spLocks noGrp="1"/>
          </p:cNvSpPr>
          <p:nvPr>
            <p:ph sz="half" idx="2"/>
          </p:nvPr>
        </p:nvSpPr>
        <p:spPr/>
        <p:txBody>
          <a:bodyPr/>
          <a:lstStyle/>
          <a:p>
            <a:r>
              <a:rPr lang="en-US" dirty="0"/>
              <a:t>Vulnerable</a:t>
            </a:r>
          </a:p>
          <a:p>
            <a:r>
              <a:rPr lang="en-US" dirty="0"/>
              <a:t>At-risk</a:t>
            </a:r>
          </a:p>
          <a:p>
            <a:r>
              <a:rPr lang="en-US" dirty="0"/>
              <a:t>Challenged</a:t>
            </a:r>
          </a:p>
          <a:p>
            <a:r>
              <a:rPr lang="en-US" dirty="0"/>
              <a:t>Failed</a:t>
            </a:r>
          </a:p>
        </p:txBody>
      </p:sp>
      <p:sp>
        <p:nvSpPr>
          <p:cNvPr id="7" name="Text Placeholder 6">
            <a:extLst>
              <a:ext uri="{FF2B5EF4-FFF2-40B4-BE49-F238E27FC236}">
                <a16:creationId xmlns:a16="http://schemas.microsoft.com/office/drawing/2014/main" id="{16677F97-0017-8828-03F8-F8EA41DEBACC}"/>
              </a:ext>
            </a:extLst>
          </p:cNvPr>
          <p:cNvSpPr>
            <a:spLocks noGrp="1"/>
          </p:cNvSpPr>
          <p:nvPr>
            <p:ph type="body" sz="quarter" idx="3"/>
          </p:nvPr>
        </p:nvSpPr>
        <p:spPr/>
        <p:txBody>
          <a:bodyPr/>
          <a:lstStyle/>
          <a:p>
            <a:r>
              <a:rPr lang="en-US" dirty="0"/>
              <a:t>Asset</a:t>
            </a:r>
          </a:p>
        </p:txBody>
      </p:sp>
      <p:sp>
        <p:nvSpPr>
          <p:cNvPr id="8" name="Content Placeholder 7">
            <a:extLst>
              <a:ext uri="{FF2B5EF4-FFF2-40B4-BE49-F238E27FC236}">
                <a16:creationId xmlns:a16="http://schemas.microsoft.com/office/drawing/2014/main" id="{42BCB14F-0E88-225F-267E-497F47F32BAB}"/>
              </a:ext>
            </a:extLst>
          </p:cNvPr>
          <p:cNvSpPr>
            <a:spLocks noGrp="1"/>
          </p:cNvSpPr>
          <p:nvPr>
            <p:ph sz="quarter" idx="4"/>
          </p:nvPr>
        </p:nvSpPr>
        <p:spPr/>
        <p:txBody>
          <a:bodyPr/>
          <a:lstStyle/>
          <a:p>
            <a:r>
              <a:rPr lang="en-US" dirty="0"/>
              <a:t>Likable</a:t>
            </a:r>
          </a:p>
          <a:p>
            <a:r>
              <a:rPr lang="en-US" dirty="0"/>
              <a:t>Determined</a:t>
            </a:r>
          </a:p>
          <a:p>
            <a:r>
              <a:rPr lang="en-US" dirty="0"/>
              <a:t>Motivated</a:t>
            </a:r>
          </a:p>
          <a:p>
            <a:r>
              <a:rPr lang="en-US" dirty="0"/>
              <a:t>Hard-working</a:t>
            </a:r>
          </a:p>
          <a:p>
            <a:r>
              <a:rPr lang="en-US" dirty="0"/>
              <a:t>Overcoming difficulties</a:t>
            </a:r>
          </a:p>
        </p:txBody>
      </p:sp>
      <p:sp>
        <p:nvSpPr>
          <p:cNvPr id="4" name="Footer Placeholder 3">
            <a:extLst>
              <a:ext uri="{FF2B5EF4-FFF2-40B4-BE49-F238E27FC236}">
                <a16:creationId xmlns:a16="http://schemas.microsoft.com/office/drawing/2014/main" id="{1B89DE09-7801-656E-A4BD-58187718E215}"/>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5E359ED8-0B78-18B7-9058-9B1AF8E1D81B}"/>
              </a:ext>
            </a:extLst>
          </p:cNvPr>
          <p:cNvSpPr>
            <a:spLocks noGrp="1"/>
          </p:cNvSpPr>
          <p:nvPr>
            <p:ph type="sldNum" sz="quarter" idx="12"/>
          </p:nvPr>
        </p:nvSpPr>
        <p:spPr/>
        <p:txBody>
          <a:bodyPr/>
          <a:lstStyle/>
          <a:p>
            <a:fld id="{8B70254D-0821-4C59-A65E-A985EB574F0D}" type="slidenum">
              <a:rPr lang="en-US" smtClean="0"/>
              <a:t>3</a:t>
            </a:fld>
            <a:endParaRPr lang="en-US"/>
          </a:p>
        </p:txBody>
      </p:sp>
      <p:pic>
        <p:nvPicPr>
          <p:cNvPr id="9" name="Picture 8">
            <a:extLst>
              <a:ext uri="{FF2B5EF4-FFF2-40B4-BE49-F238E27FC236}">
                <a16:creationId xmlns:a16="http://schemas.microsoft.com/office/drawing/2014/main" id="{D7171487-C35E-B423-556B-C0DB3FD6AA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36825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17A9-84A5-4F8A-5E6E-0A97C41BCB42}"/>
              </a:ext>
            </a:extLst>
          </p:cNvPr>
          <p:cNvSpPr>
            <a:spLocks noGrp="1"/>
          </p:cNvSpPr>
          <p:nvPr>
            <p:ph type="title"/>
          </p:nvPr>
        </p:nvSpPr>
        <p:spPr/>
        <p:txBody>
          <a:bodyPr/>
          <a:lstStyle/>
          <a:p>
            <a:r>
              <a:rPr lang="en-US" dirty="0"/>
              <a:t>Two orders of presentation</a:t>
            </a:r>
          </a:p>
        </p:txBody>
      </p:sp>
      <p:sp>
        <p:nvSpPr>
          <p:cNvPr id="3" name="Text Placeholder 2">
            <a:extLst>
              <a:ext uri="{FF2B5EF4-FFF2-40B4-BE49-F238E27FC236}">
                <a16:creationId xmlns:a16="http://schemas.microsoft.com/office/drawing/2014/main" id="{74C00A62-9637-7DA2-8308-E8321A295241}"/>
              </a:ext>
            </a:extLst>
          </p:cNvPr>
          <p:cNvSpPr>
            <a:spLocks noGrp="1"/>
          </p:cNvSpPr>
          <p:nvPr>
            <p:ph type="body" idx="1"/>
          </p:nvPr>
        </p:nvSpPr>
        <p:spPr/>
        <p:txBody>
          <a:bodyPr/>
          <a:lstStyle/>
          <a:p>
            <a:r>
              <a:rPr lang="en-US" dirty="0"/>
              <a:t>Deficit</a:t>
            </a:r>
          </a:p>
        </p:txBody>
      </p:sp>
      <p:sp>
        <p:nvSpPr>
          <p:cNvPr id="4" name="Content Placeholder 3">
            <a:extLst>
              <a:ext uri="{FF2B5EF4-FFF2-40B4-BE49-F238E27FC236}">
                <a16:creationId xmlns:a16="http://schemas.microsoft.com/office/drawing/2014/main" id="{E5CD2752-8190-F648-6C56-DCEF9B9B376D}"/>
              </a:ext>
            </a:extLst>
          </p:cNvPr>
          <p:cNvSpPr>
            <a:spLocks noGrp="1"/>
          </p:cNvSpPr>
          <p:nvPr>
            <p:ph sz="half" idx="2"/>
          </p:nvPr>
        </p:nvSpPr>
        <p:spPr/>
        <p:txBody>
          <a:bodyPr/>
          <a:lstStyle/>
          <a:p>
            <a:r>
              <a:rPr lang="en-US" dirty="0"/>
              <a:t>First, the institutional / structural barrier to success.</a:t>
            </a:r>
          </a:p>
          <a:p>
            <a:r>
              <a:rPr lang="en-US" dirty="0"/>
              <a:t>Second, an individual caught up in this bad system.</a:t>
            </a:r>
          </a:p>
        </p:txBody>
      </p:sp>
      <p:sp>
        <p:nvSpPr>
          <p:cNvPr id="5" name="Text Placeholder 4">
            <a:extLst>
              <a:ext uri="{FF2B5EF4-FFF2-40B4-BE49-F238E27FC236}">
                <a16:creationId xmlns:a16="http://schemas.microsoft.com/office/drawing/2014/main" id="{6D8F658F-B246-00F2-89F8-47183AB754CF}"/>
              </a:ext>
            </a:extLst>
          </p:cNvPr>
          <p:cNvSpPr>
            <a:spLocks noGrp="1"/>
          </p:cNvSpPr>
          <p:nvPr>
            <p:ph type="body" sz="quarter" idx="3"/>
          </p:nvPr>
        </p:nvSpPr>
        <p:spPr/>
        <p:txBody>
          <a:bodyPr/>
          <a:lstStyle/>
          <a:p>
            <a:r>
              <a:rPr lang="en-US" dirty="0"/>
              <a:t>Asset</a:t>
            </a:r>
          </a:p>
        </p:txBody>
      </p:sp>
      <p:sp>
        <p:nvSpPr>
          <p:cNvPr id="6" name="Content Placeholder 5">
            <a:extLst>
              <a:ext uri="{FF2B5EF4-FFF2-40B4-BE49-F238E27FC236}">
                <a16:creationId xmlns:a16="http://schemas.microsoft.com/office/drawing/2014/main" id="{5EA75568-9A9D-BC3B-C900-5B9D74D49303}"/>
              </a:ext>
            </a:extLst>
          </p:cNvPr>
          <p:cNvSpPr>
            <a:spLocks noGrp="1"/>
          </p:cNvSpPr>
          <p:nvPr>
            <p:ph sz="quarter" idx="4"/>
          </p:nvPr>
        </p:nvSpPr>
        <p:spPr/>
        <p:txBody>
          <a:bodyPr/>
          <a:lstStyle/>
          <a:p>
            <a:r>
              <a:rPr lang="en-US" dirty="0"/>
              <a:t>First, a hopeful, excited, optimistic, innocent person is described.</a:t>
            </a:r>
          </a:p>
          <a:p>
            <a:r>
              <a:rPr lang="en-US" dirty="0"/>
              <a:t>Second, that person with whom you can now identify is confronted with difficulties not of their own making.</a:t>
            </a:r>
          </a:p>
        </p:txBody>
      </p:sp>
      <p:sp>
        <p:nvSpPr>
          <p:cNvPr id="7" name="Footer Placeholder 6">
            <a:extLst>
              <a:ext uri="{FF2B5EF4-FFF2-40B4-BE49-F238E27FC236}">
                <a16:creationId xmlns:a16="http://schemas.microsoft.com/office/drawing/2014/main" id="{FF9225A3-474D-8801-7D91-E69507A3B504}"/>
              </a:ext>
            </a:extLst>
          </p:cNvPr>
          <p:cNvSpPr>
            <a:spLocks noGrp="1"/>
          </p:cNvSpPr>
          <p:nvPr>
            <p:ph type="ftr" sz="quarter" idx="11"/>
          </p:nvPr>
        </p:nvSpPr>
        <p:spPr/>
        <p:txBody>
          <a:bodyPr/>
          <a:lstStyle/>
          <a:p>
            <a:r>
              <a:rPr lang="en-US"/>
              <a:t>POLI 421, Framing Public Policies, Spring 2023</a:t>
            </a:r>
          </a:p>
        </p:txBody>
      </p:sp>
      <p:sp>
        <p:nvSpPr>
          <p:cNvPr id="8" name="Slide Number Placeholder 7">
            <a:extLst>
              <a:ext uri="{FF2B5EF4-FFF2-40B4-BE49-F238E27FC236}">
                <a16:creationId xmlns:a16="http://schemas.microsoft.com/office/drawing/2014/main" id="{2EEDCC0F-6627-5AF2-CDA2-1EFC708E33F5}"/>
              </a:ext>
            </a:extLst>
          </p:cNvPr>
          <p:cNvSpPr>
            <a:spLocks noGrp="1"/>
          </p:cNvSpPr>
          <p:nvPr>
            <p:ph type="sldNum" sz="quarter" idx="12"/>
          </p:nvPr>
        </p:nvSpPr>
        <p:spPr/>
        <p:txBody>
          <a:bodyPr/>
          <a:lstStyle/>
          <a:p>
            <a:fld id="{8B70254D-0821-4C59-A65E-A985EB574F0D}" type="slidenum">
              <a:rPr lang="en-US" smtClean="0"/>
              <a:t>4</a:t>
            </a:fld>
            <a:endParaRPr lang="en-US"/>
          </a:p>
        </p:txBody>
      </p:sp>
      <p:pic>
        <p:nvPicPr>
          <p:cNvPr id="9" name="Picture 8">
            <a:extLst>
              <a:ext uri="{FF2B5EF4-FFF2-40B4-BE49-F238E27FC236}">
                <a16:creationId xmlns:a16="http://schemas.microsoft.com/office/drawing/2014/main" id="{999847B7-E420-37D7-D22F-97CF017CAA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00958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06CA4-2FD8-254A-E9AB-4E0995791247}"/>
              </a:ext>
            </a:extLst>
          </p:cNvPr>
          <p:cNvSpPr>
            <a:spLocks noGrp="1"/>
          </p:cNvSpPr>
          <p:nvPr>
            <p:ph type="title"/>
          </p:nvPr>
        </p:nvSpPr>
        <p:spPr/>
        <p:txBody>
          <a:bodyPr/>
          <a:lstStyle/>
          <a:p>
            <a:r>
              <a:rPr lang="en-US" dirty="0"/>
              <a:t>Individuals v. systems</a:t>
            </a:r>
          </a:p>
        </p:txBody>
      </p:sp>
      <p:sp>
        <p:nvSpPr>
          <p:cNvPr id="3" name="Text Placeholder 2">
            <a:extLst>
              <a:ext uri="{FF2B5EF4-FFF2-40B4-BE49-F238E27FC236}">
                <a16:creationId xmlns:a16="http://schemas.microsoft.com/office/drawing/2014/main" id="{5FB88342-550D-7034-03B8-ED7462CC759E}"/>
              </a:ext>
            </a:extLst>
          </p:cNvPr>
          <p:cNvSpPr>
            <a:spLocks noGrp="1"/>
          </p:cNvSpPr>
          <p:nvPr>
            <p:ph type="body" idx="1"/>
          </p:nvPr>
        </p:nvSpPr>
        <p:spPr/>
        <p:txBody>
          <a:bodyPr/>
          <a:lstStyle/>
          <a:p>
            <a:r>
              <a:rPr lang="en-US" dirty="0"/>
              <a:t>Deficit</a:t>
            </a:r>
          </a:p>
        </p:txBody>
      </p:sp>
      <p:sp>
        <p:nvSpPr>
          <p:cNvPr id="4" name="Content Placeholder 3">
            <a:extLst>
              <a:ext uri="{FF2B5EF4-FFF2-40B4-BE49-F238E27FC236}">
                <a16:creationId xmlns:a16="http://schemas.microsoft.com/office/drawing/2014/main" id="{50489A84-E10D-D9CA-85EE-68E74C595898}"/>
              </a:ext>
            </a:extLst>
          </p:cNvPr>
          <p:cNvSpPr>
            <a:spLocks noGrp="1"/>
          </p:cNvSpPr>
          <p:nvPr>
            <p:ph sz="half" idx="2"/>
          </p:nvPr>
        </p:nvSpPr>
        <p:spPr/>
        <p:txBody>
          <a:bodyPr/>
          <a:lstStyle/>
          <a:p>
            <a:r>
              <a:rPr lang="en-US" dirty="0"/>
              <a:t>The system comes first.</a:t>
            </a:r>
          </a:p>
          <a:p>
            <a:r>
              <a:rPr lang="en-US" dirty="0"/>
              <a:t>The individual is caught up in the system.</a:t>
            </a:r>
          </a:p>
          <a:p>
            <a:r>
              <a:rPr lang="en-US" dirty="0"/>
              <a:t>The individual has no power over the system.</a:t>
            </a:r>
          </a:p>
        </p:txBody>
      </p:sp>
      <p:sp>
        <p:nvSpPr>
          <p:cNvPr id="5" name="Text Placeholder 4">
            <a:extLst>
              <a:ext uri="{FF2B5EF4-FFF2-40B4-BE49-F238E27FC236}">
                <a16:creationId xmlns:a16="http://schemas.microsoft.com/office/drawing/2014/main" id="{6EEE883C-5D5C-A0FB-644B-3C80088A41D3}"/>
              </a:ext>
            </a:extLst>
          </p:cNvPr>
          <p:cNvSpPr>
            <a:spLocks noGrp="1"/>
          </p:cNvSpPr>
          <p:nvPr>
            <p:ph type="body" sz="quarter" idx="3"/>
          </p:nvPr>
        </p:nvSpPr>
        <p:spPr/>
        <p:txBody>
          <a:bodyPr/>
          <a:lstStyle/>
          <a:p>
            <a:r>
              <a:rPr lang="en-US" dirty="0"/>
              <a:t>Asset</a:t>
            </a:r>
          </a:p>
        </p:txBody>
      </p:sp>
      <p:sp>
        <p:nvSpPr>
          <p:cNvPr id="6" name="Content Placeholder 5">
            <a:extLst>
              <a:ext uri="{FF2B5EF4-FFF2-40B4-BE49-F238E27FC236}">
                <a16:creationId xmlns:a16="http://schemas.microsoft.com/office/drawing/2014/main" id="{AF9DCA28-1DDB-FDA3-32FB-C5E3A63605DF}"/>
              </a:ext>
            </a:extLst>
          </p:cNvPr>
          <p:cNvSpPr>
            <a:spLocks noGrp="1"/>
          </p:cNvSpPr>
          <p:nvPr>
            <p:ph sz="quarter" idx="4"/>
          </p:nvPr>
        </p:nvSpPr>
        <p:spPr/>
        <p:txBody>
          <a:bodyPr/>
          <a:lstStyle/>
          <a:p>
            <a:r>
              <a:rPr lang="en-US" dirty="0"/>
              <a:t>The individual comes first.</a:t>
            </a:r>
          </a:p>
          <a:p>
            <a:r>
              <a:rPr lang="en-US" dirty="0"/>
              <a:t>The individual confronts the same system as in the deficit frame.</a:t>
            </a:r>
          </a:p>
          <a:p>
            <a:r>
              <a:rPr lang="en-US" dirty="0"/>
              <a:t>The reader wants to believe that the individual can overcome the system.</a:t>
            </a:r>
          </a:p>
        </p:txBody>
      </p:sp>
      <p:sp>
        <p:nvSpPr>
          <p:cNvPr id="7" name="Footer Placeholder 6">
            <a:extLst>
              <a:ext uri="{FF2B5EF4-FFF2-40B4-BE49-F238E27FC236}">
                <a16:creationId xmlns:a16="http://schemas.microsoft.com/office/drawing/2014/main" id="{E883BF96-255E-B79B-CB57-F308F56EBB18}"/>
              </a:ext>
            </a:extLst>
          </p:cNvPr>
          <p:cNvSpPr>
            <a:spLocks noGrp="1"/>
          </p:cNvSpPr>
          <p:nvPr>
            <p:ph type="ftr" sz="quarter" idx="11"/>
          </p:nvPr>
        </p:nvSpPr>
        <p:spPr/>
        <p:txBody>
          <a:bodyPr/>
          <a:lstStyle/>
          <a:p>
            <a:r>
              <a:rPr lang="en-US"/>
              <a:t>POLI 421, Framing Public Policies, Spring 2023</a:t>
            </a:r>
          </a:p>
        </p:txBody>
      </p:sp>
      <p:sp>
        <p:nvSpPr>
          <p:cNvPr id="8" name="Slide Number Placeholder 7">
            <a:extLst>
              <a:ext uri="{FF2B5EF4-FFF2-40B4-BE49-F238E27FC236}">
                <a16:creationId xmlns:a16="http://schemas.microsoft.com/office/drawing/2014/main" id="{A3819AE6-4E83-6B16-CA0F-DCF57324AB63}"/>
              </a:ext>
            </a:extLst>
          </p:cNvPr>
          <p:cNvSpPr>
            <a:spLocks noGrp="1"/>
          </p:cNvSpPr>
          <p:nvPr>
            <p:ph type="sldNum" sz="quarter" idx="12"/>
          </p:nvPr>
        </p:nvSpPr>
        <p:spPr/>
        <p:txBody>
          <a:bodyPr/>
          <a:lstStyle/>
          <a:p>
            <a:fld id="{8B70254D-0821-4C59-A65E-A985EB574F0D}" type="slidenum">
              <a:rPr lang="en-US" smtClean="0"/>
              <a:t>5</a:t>
            </a:fld>
            <a:endParaRPr lang="en-US"/>
          </a:p>
        </p:txBody>
      </p:sp>
      <p:pic>
        <p:nvPicPr>
          <p:cNvPr id="9" name="Picture 8">
            <a:extLst>
              <a:ext uri="{FF2B5EF4-FFF2-40B4-BE49-F238E27FC236}">
                <a16:creationId xmlns:a16="http://schemas.microsoft.com/office/drawing/2014/main" id="{63D63A1E-0D1A-0AE3-A50C-C19025D40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10109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B568A-44AF-C27D-034D-3B883A11051E}"/>
              </a:ext>
            </a:extLst>
          </p:cNvPr>
          <p:cNvSpPr>
            <a:spLocks noGrp="1"/>
          </p:cNvSpPr>
          <p:nvPr>
            <p:ph type="title"/>
          </p:nvPr>
        </p:nvSpPr>
        <p:spPr/>
        <p:txBody>
          <a:bodyPr/>
          <a:lstStyle/>
          <a:p>
            <a:r>
              <a:rPr lang="en-US" dirty="0"/>
              <a:t>Interesting difference from attributions of “deservingness” for wealth or poverty</a:t>
            </a:r>
          </a:p>
        </p:txBody>
      </p:sp>
      <p:sp>
        <p:nvSpPr>
          <p:cNvPr id="3" name="Text Placeholder 2">
            <a:extLst>
              <a:ext uri="{FF2B5EF4-FFF2-40B4-BE49-F238E27FC236}">
                <a16:creationId xmlns:a16="http://schemas.microsoft.com/office/drawing/2014/main" id="{0227E93F-E157-38B5-E50F-53EBFF64264C}"/>
              </a:ext>
            </a:extLst>
          </p:cNvPr>
          <p:cNvSpPr>
            <a:spLocks noGrp="1"/>
          </p:cNvSpPr>
          <p:nvPr>
            <p:ph type="body" idx="1"/>
          </p:nvPr>
        </p:nvSpPr>
        <p:spPr/>
        <p:txBody>
          <a:bodyPr/>
          <a:lstStyle/>
          <a:p>
            <a:r>
              <a:rPr lang="en-US" dirty="0"/>
              <a:t>Systems</a:t>
            </a:r>
          </a:p>
        </p:txBody>
      </p:sp>
      <p:sp>
        <p:nvSpPr>
          <p:cNvPr id="4" name="Content Placeholder 3">
            <a:extLst>
              <a:ext uri="{FF2B5EF4-FFF2-40B4-BE49-F238E27FC236}">
                <a16:creationId xmlns:a16="http://schemas.microsoft.com/office/drawing/2014/main" id="{6A27F0A2-2438-6694-B20C-037D830BBA0A}"/>
              </a:ext>
            </a:extLst>
          </p:cNvPr>
          <p:cNvSpPr>
            <a:spLocks noGrp="1"/>
          </p:cNvSpPr>
          <p:nvPr>
            <p:ph sz="half" idx="2"/>
          </p:nvPr>
        </p:nvSpPr>
        <p:spPr/>
        <p:txBody>
          <a:bodyPr/>
          <a:lstStyle/>
          <a:p>
            <a:r>
              <a:rPr lang="en-US" dirty="0"/>
              <a:t>Poverty: generated by causes outside the control of the individual, therefore not to the “blame” of the poor person.</a:t>
            </a:r>
          </a:p>
          <a:p>
            <a:r>
              <a:rPr lang="en-US" dirty="0"/>
              <a:t>Wealth: generated by causes outside the control of the individual, therefore not to the “credit” of the rich person</a:t>
            </a:r>
          </a:p>
        </p:txBody>
      </p:sp>
      <p:sp>
        <p:nvSpPr>
          <p:cNvPr id="5" name="Text Placeholder 4">
            <a:extLst>
              <a:ext uri="{FF2B5EF4-FFF2-40B4-BE49-F238E27FC236}">
                <a16:creationId xmlns:a16="http://schemas.microsoft.com/office/drawing/2014/main" id="{23A059B6-87F1-53E7-8396-6339AD6528D7}"/>
              </a:ext>
            </a:extLst>
          </p:cNvPr>
          <p:cNvSpPr>
            <a:spLocks noGrp="1"/>
          </p:cNvSpPr>
          <p:nvPr>
            <p:ph type="body" sz="quarter" idx="3"/>
          </p:nvPr>
        </p:nvSpPr>
        <p:spPr/>
        <p:txBody>
          <a:bodyPr/>
          <a:lstStyle/>
          <a:p>
            <a:r>
              <a:rPr lang="en-US" dirty="0"/>
              <a:t>Individuals</a:t>
            </a:r>
          </a:p>
        </p:txBody>
      </p:sp>
      <p:sp>
        <p:nvSpPr>
          <p:cNvPr id="6" name="Content Placeholder 5">
            <a:extLst>
              <a:ext uri="{FF2B5EF4-FFF2-40B4-BE49-F238E27FC236}">
                <a16:creationId xmlns:a16="http://schemas.microsoft.com/office/drawing/2014/main" id="{CC825BAF-9E2D-B27D-4228-46823C2ECEEA}"/>
              </a:ext>
            </a:extLst>
          </p:cNvPr>
          <p:cNvSpPr>
            <a:spLocks noGrp="1"/>
          </p:cNvSpPr>
          <p:nvPr>
            <p:ph sz="quarter" idx="4"/>
          </p:nvPr>
        </p:nvSpPr>
        <p:spPr/>
        <p:txBody>
          <a:bodyPr/>
          <a:lstStyle/>
          <a:p>
            <a:r>
              <a:rPr lang="en-US" dirty="0"/>
              <a:t>Poverty: caused by lack of personal hard work or intelligence. Therefore blameworthy and a just / deserved outcome.</a:t>
            </a:r>
          </a:p>
          <a:p>
            <a:r>
              <a:rPr lang="en-US" dirty="0"/>
              <a:t>Wealth: caused by individual hard work and “grit”. Therefore meritorious and to be respected.</a:t>
            </a:r>
          </a:p>
        </p:txBody>
      </p:sp>
      <p:sp>
        <p:nvSpPr>
          <p:cNvPr id="7" name="Footer Placeholder 6">
            <a:extLst>
              <a:ext uri="{FF2B5EF4-FFF2-40B4-BE49-F238E27FC236}">
                <a16:creationId xmlns:a16="http://schemas.microsoft.com/office/drawing/2014/main" id="{AAE68039-8A2F-C2A3-E9E3-C74303A28EBB}"/>
              </a:ext>
            </a:extLst>
          </p:cNvPr>
          <p:cNvSpPr>
            <a:spLocks noGrp="1"/>
          </p:cNvSpPr>
          <p:nvPr>
            <p:ph type="ftr" sz="quarter" idx="11"/>
          </p:nvPr>
        </p:nvSpPr>
        <p:spPr/>
        <p:txBody>
          <a:bodyPr/>
          <a:lstStyle/>
          <a:p>
            <a:r>
              <a:rPr lang="en-US"/>
              <a:t>POLI 421, Framing Public Policies, Spring 2023</a:t>
            </a:r>
          </a:p>
        </p:txBody>
      </p:sp>
      <p:sp>
        <p:nvSpPr>
          <p:cNvPr id="8" name="Slide Number Placeholder 7">
            <a:extLst>
              <a:ext uri="{FF2B5EF4-FFF2-40B4-BE49-F238E27FC236}">
                <a16:creationId xmlns:a16="http://schemas.microsoft.com/office/drawing/2014/main" id="{C99C35D5-829D-726D-1D9E-F9FEF454AA01}"/>
              </a:ext>
            </a:extLst>
          </p:cNvPr>
          <p:cNvSpPr>
            <a:spLocks noGrp="1"/>
          </p:cNvSpPr>
          <p:nvPr>
            <p:ph type="sldNum" sz="quarter" idx="12"/>
          </p:nvPr>
        </p:nvSpPr>
        <p:spPr/>
        <p:txBody>
          <a:bodyPr/>
          <a:lstStyle/>
          <a:p>
            <a:fld id="{8B70254D-0821-4C59-A65E-A985EB574F0D}" type="slidenum">
              <a:rPr lang="en-US" smtClean="0"/>
              <a:t>6</a:t>
            </a:fld>
            <a:endParaRPr lang="en-US"/>
          </a:p>
        </p:txBody>
      </p:sp>
      <p:pic>
        <p:nvPicPr>
          <p:cNvPr id="9" name="Picture 8">
            <a:extLst>
              <a:ext uri="{FF2B5EF4-FFF2-40B4-BE49-F238E27FC236}">
                <a16:creationId xmlns:a16="http://schemas.microsoft.com/office/drawing/2014/main" id="{35D7D7E4-E9B2-19C7-8730-5EF4F347CD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4731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D8ACB-24D4-B9F5-4649-BBA6CB5CBE59}"/>
              </a:ext>
            </a:extLst>
          </p:cNvPr>
          <p:cNvSpPr>
            <a:spLocks noGrp="1"/>
          </p:cNvSpPr>
          <p:nvPr>
            <p:ph type="title"/>
          </p:nvPr>
        </p:nvSpPr>
        <p:spPr/>
        <p:txBody>
          <a:bodyPr/>
          <a:lstStyle/>
          <a:p>
            <a:r>
              <a:rPr lang="en-US" dirty="0"/>
              <a:t>Why do you think </a:t>
            </a:r>
            <a:r>
              <a:rPr lang="en-US" dirty="0" err="1"/>
              <a:t>Trabion</a:t>
            </a:r>
            <a:r>
              <a:rPr lang="en-US" dirty="0"/>
              <a:t> </a:t>
            </a:r>
            <a:r>
              <a:rPr lang="en-US" dirty="0" err="1"/>
              <a:t>Shorters</a:t>
            </a:r>
            <a:r>
              <a:rPr lang="en-US" dirty="0"/>
              <a:t> even had to write this?</a:t>
            </a:r>
          </a:p>
        </p:txBody>
      </p:sp>
      <p:sp>
        <p:nvSpPr>
          <p:cNvPr id="3" name="Content Placeholder 2">
            <a:extLst>
              <a:ext uri="{FF2B5EF4-FFF2-40B4-BE49-F238E27FC236}">
                <a16:creationId xmlns:a16="http://schemas.microsoft.com/office/drawing/2014/main" id="{5F18D783-AB40-2974-7A5B-98FF866391F4}"/>
              </a:ext>
            </a:extLst>
          </p:cNvPr>
          <p:cNvSpPr>
            <a:spLocks noGrp="1"/>
          </p:cNvSpPr>
          <p:nvPr>
            <p:ph idx="1"/>
          </p:nvPr>
        </p:nvSpPr>
        <p:spPr/>
        <p:txBody>
          <a:bodyPr/>
          <a:lstStyle/>
          <a:p>
            <a:r>
              <a:rPr lang="en-US" dirty="0"/>
              <a:t>“Proximity”</a:t>
            </a:r>
          </a:p>
          <a:p>
            <a:r>
              <a:rPr lang="en-US" dirty="0"/>
              <a:t>Ease of othering when one has less in common.</a:t>
            </a:r>
          </a:p>
          <a:p>
            <a:r>
              <a:rPr lang="en-US" dirty="0"/>
              <a:t>“Story lines” of poverty and who is “at-risk”…</a:t>
            </a:r>
          </a:p>
          <a:p>
            <a:r>
              <a:rPr lang="en-US" dirty="0"/>
              <a:t>Motivated reasoning:</a:t>
            </a:r>
          </a:p>
          <a:p>
            <a:pPr lvl="1"/>
            <a:r>
              <a:rPr lang="en-US" dirty="0"/>
              <a:t>Negative, for those who are socially distant and perhaps hostile</a:t>
            </a:r>
          </a:p>
          <a:p>
            <a:pPr lvl="1"/>
            <a:r>
              <a:rPr lang="en-US" dirty="0"/>
              <a:t>Positive, for those who see themselves in who is being depicted…</a:t>
            </a:r>
          </a:p>
        </p:txBody>
      </p:sp>
      <p:sp>
        <p:nvSpPr>
          <p:cNvPr id="4" name="Footer Placeholder 3">
            <a:extLst>
              <a:ext uri="{FF2B5EF4-FFF2-40B4-BE49-F238E27FC236}">
                <a16:creationId xmlns:a16="http://schemas.microsoft.com/office/drawing/2014/main" id="{4797BC9F-68D5-A74F-4A3A-B7B128DAF5D2}"/>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6FE70EDF-1A9F-4F17-33BC-4EADBFC81E41}"/>
              </a:ext>
            </a:extLst>
          </p:cNvPr>
          <p:cNvSpPr>
            <a:spLocks noGrp="1"/>
          </p:cNvSpPr>
          <p:nvPr>
            <p:ph type="sldNum" sz="quarter" idx="12"/>
          </p:nvPr>
        </p:nvSpPr>
        <p:spPr/>
        <p:txBody>
          <a:bodyPr/>
          <a:lstStyle/>
          <a:p>
            <a:fld id="{8B70254D-0821-4C59-A65E-A985EB574F0D}" type="slidenum">
              <a:rPr lang="en-US" smtClean="0"/>
              <a:t>7</a:t>
            </a:fld>
            <a:endParaRPr lang="en-US"/>
          </a:p>
        </p:txBody>
      </p:sp>
      <p:pic>
        <p:nvPicPr>
          <p:cNvPr id="6" name="Picture 5">
            <a:extLst>
              <a:ext uri="{FF2B5EF4-FFF2-40B4-BE49-F238E27FC236}">
                <a16:creationId xmlns:a16="http://schemas.microsoft.com/office/drawing/2014/main" id="{10DCEDFA-6BE5-6F7C-C2FA-A58D1A6EDD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545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0D121-CC53-9F30-6540-4CA138B1C121}"/>
              </a:ext>
            </a:extLst>
          </p:cNvPr>
          <p:cNvSpPr>
            <a:spLocks noGrp="1"/>
          </p:cNvSpPr>
          <p:nvPr>
            <p:ph type="title"/>
          </p:nvPr>
        </p:nvSpPr>
        <p:spPr/>
        <p:txBody>
          <a:bodyPr/>
          <a:lstStyle/>
          <a:p>
            <a:r>
              <a:rPr lang="en-US" dirty="0"/>
              <a:t>Political ramifications of deficit framing</a:t>
            </a:r>
          </a:p>
        </p:txBody>
      </p:sp>
      <p:sp>
        <p:nvSpPr>
          <p:cNvPr id="3" name="Content Placeholder 2">
            <a:extLst>
              <a:ext uri="{FF2B5EF4-FFF2-40B4-BE49-F238E27FC236}">
                <a16:creationId xmlns:a16="http://schemas.microsoft.com/office/drawing/2014/main" id="{651EBD66-F177-C088-801E-37ED417EE7AF}"/>
              </a:ext>
            </a:extLst>
          </p:cNvPr>
          <p:cNvSpPr>
            <a:spLocks noGrp="1"/>
          </p:cNvSpPr>
          <p:nvPr>
            <p:ph idx="1"/>
          </p:nvPr>
        </p:nvSpPr>
        <p:spPr/>
        <p:txBody>
          <a:bodyPr>
            <a:normAutofit/>
          </a:bodyPr>
          <a:lstStyle/>
          <a:p>
            <a:r>
              <a:rPr lang="en-US" dirty="0"/>
              <a:t>When we come to identify with the individual, but see they are facing a barrier or obstacle, we want them to succeed, overcome.</a:t>
            </a:r>
          </a:p>
          <a:p>
            <a:r>
              <a:rPr lang="en-US" dirty="0"/>
              <a:t>When we see only the obstacles and have no connection to those facing them, then it is easier to turn away from them.</a:t>
            </a:r>
          </a:p>
          <a:p>
            <a:endParaRPr lang="en-US" dirty="0"/>
          </a:p>
          <a:p>
            <a:r>
              <a:rPr lang="en-US" dirty="0"/>
              <a:t>Do you think this relates to political ideology? </a:t>
            </a:r>
          </a:p>
          <a:p>
            <a:pPr lvl="1"/>
            <a:r>
              <a:rPr lang="en-US" dirty="0"/>
              <a:t>If poverty assistance is not likely to succeed because people face insurmountable barriers, then why not just stop the transfer of tax money? </a:t>
            </a:r>
          </a:p>
          <a:p>
            <a:pPr lvl="1"/>
            <a:r>
              <a:rPr lang="en-US" dirty="0"/>
              <a:t>Is that a fair / reasonable way to think of people who are skeptical of social welfare programs?</a:t>
            </a:r>
          </a:p>
        </p:txBody>
      </p:sp>
      <p:sp>
        <p:nvSpPr>
          <p:cNvPr id="4" name="Footer Placeholder 3">
            <a:extLst>
              <a:ext uri="{FF2B5EF4-FFF2-40B4-BE49-F238E27FC236}">
                <a16:creationId xmlns:a16="http://schemas.microsoft.com/office/drawing/2014/main" id="{2CF48C9D-765C-8E4A-A71A-A7AA7C02FCD8}"/>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83627FD3-76DA-6C87-817F-D6A131778856}"/>
              </a:ext>
            </a:extLst>
          </p:cNvPr>
          <p:cNvSpPr>
            <a:spLocks noGrp="1"/>
          </p:cNvSpPr>
          <p:nvPr>
            <p:ph type="sldNum" sz="quarter" idx="12"/>
          </p:nvPr>
        </p:nvSpPr>
        <p:spPr/>
        <p:txBody>
          <a:bodyPr/>
          <a:lstStyle/>
          <a:p>
            <a:fld id="{8B70254D-0821-4C59-A65E-A985EB574F0D}" type="slidenum">
              <a:rPr lang="en-US" smtClean="0"/>
              <a:t>8</a:t>
            </a:fld>
            <a:endParaRPr lang="en-US"/>
          </a:p>
        </p:txBody>
      </p:sp>
      <p:pic>
        <p:nvPicPr>
          <p:cNvPr id="6" name="Picture 5">
            <a:extLst>
              <a:ext uri="{FF2B5EF4-FFF2-40B4-BE49-F238E27FC236}">
                <a16:creationId xmlns:a16="http://schemas.microsoft.com/office/drawing/2014/main" id="{10AA4C96-B996-C787-6E7D-AEFFD9D7C1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6998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B21C9-1037-6883-851B-9886A489D91B}"/>
              </a:ext>
            </a:extLst>
          </p:cNvPr>
          <p:cNvSpPr>
            <a:spLocks noGrp="1"/>
          </p:cNvSpPr>
          <p:nvPr>
            <p:ph type="title"/>
          </p:nvPr>
        </p:nvSpPr>
        <p:spPr/>
        <p:txBody>
          <a:bodyPr/>
          <a:lstStyle/>
          <a:p>
            <a:r>
              <a:rPr lang="en-US" dirty="0"/>
              <a:t>How generalizable is this?</a:t>
            </a:r>
          </a:p>
        </p:txBody>
      </p:sp>
      <p:sp>
        <p:nvSpPr>
          <p:cNvPr id="3" name="Content Placeholder 2">
            <a:extLst>
              <a:ext uri="{FF2B5EF4-FFF2-40B4-BE49-F238E27FC236}">
                <a16:creationId xmlns:a16="http://schemas.microsoft.com/office/drawing/2014/main" id="{20AC4F02-3C7E-5D86-E8A9-8C8F945B079D}"/>
              </a:ext>
            </a:extLst>
          </p:cNvPr>
          <p:cNvSpPr>
            <a:spLocks noGrp="1"/>
          </p:cNvSpPr>
          <p:nvPr>
            <p:ph idx="1"/>
          </p:nvPr>
        </p:nvSpPr>
        <p:spPr/>
        <p:txBody>
          <a:bodyPr/>
          <a:lstStyle/>
          <a:p>
            <a:r>
              <a:rPr lang="en-US" dirty="0" err="1"/>
              <a:t>Shorters</a:t>
            </a:r>
            <a:r>
              <a:rPr lang="en-US" dirty="0"/>
              <a:t> applies this to US poverty and disadvantage…</a:t>
            </a:r>
          </a:p>
          <a:p>
            <a:r>
              <a:rPr lang="en-US" dirty="0"/>
              <a:t>How would it apply to:</a:t>
            </a:r>
          </a:p>
          <a:p>
            <a:pPr lvl="1"/>
            <a:r>
              <a:rPr lang="en-US" dirty="0"/>
              <a:t>War refugees and migrants? Will they succeed in the new country?</a:t>
            </a:r>
          </a:p>
          <a:p>
            <a:pPr lvl="1"/>
            <a:r>
              <a:rPr lang="en-US" dirty="0"/>
              <a:t>Students admitted to a competitive university but who come from a disadvantaged background / school system?</a:t>
            </a:r>
          </a:p>
          <a:p>
            <a:pPr lvl="1"/>
            <a:r>
              <a:rPr lang="en-US" dirty="0"/>
              <a:t>The president as he seeks to negotiate with Congress?</a:t>
            </a:r>
          </a:p>
          <a:p>
            <a:pPr lvl="1"/>
            <a:r>
              <a:rPr lang="en-US"/>
              <a:t>Other examples?</a:t>
            </a:r>
            <a:endParaRPr lang="en-US" dirty="0"/>
          </a:p>
          <a:p>
            <a:endParaRPr lang="en-US" dirty="0"/>
          </a:p>
        </p:txBody>
      </p:sp>
      <p:sp>
        <p:nvSpPr>
          <p:cNvPr id="4" name="Footer Placeholder 3">
            <a:extLst>
              <a:ext uri="{FF2B5EF4-FFF2-40B4-BE49-F238E27FC236}">
                <a16:creationId xmlns:a16="http://schemas.microsoft.com/office/drawing/2014/main" id="{7A232BF3-7251-56A6-C7D6-FC122CAF464D}"/>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8B3C7EE1-C5E6-C85D-C97F-407199D7153C}"/>
              </a:ext>
            </a:extLst>
          </p:cNvPr>
          <p:cNvSpPr>
            <a:spLocks noGrp="1"/>
          </p:cNvSpPr>
          <p:nvPr>
            <p:ph type="sldNum" sz="quarter" idx="12"/>
          </p:nvPr>
        </p:nvSpPr>
        <p:spPr/>
        <p:txBody>
          <a:bodyPr/>
          <a:lstStyle/>
          <a:p>
            <a:fld id="{8B70254D-0821-4C59-A65E-A985EB574F0D}" type="slidenum">
              <a:rPr lang="en-US" smtClean="0"/>
              <a:t>9</a:t>
            </a:fld>
            <a:endParaRPr lang="en-US"/>
          </a:p>
        </p:txBody>
      </p:sp>
      <p:pic>
        <p:nvPicPr>
          <p:cNvPr id="6" name="Picture 5">
            <a:extLst>
              <a:ext uri="{FF2B5EF4-FFF2-40B4-BE49-F238E27FC236}">
                <a16:creationId xmlns:a16="http://schemas.microsoft.com/office/drawing/2014/main" id="{300E9DB0-7F8F-DC18-CFB1-316E084585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77879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701</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Baumgartner, Framing, Spring 2023 </vt:lpstr>
      <vt:lpstr>Re-write this newspaper story while not changing its factual content</vt:lpstr>
      <vt:lpstr>Two ways of talking</vt:lpstr>
      <vt:lpstr>Two orders of presentation</vt:lpstr>
      <vt:lpstr>Individuals v. systems</vt:lpstr>
      <vt:lpstr>Interesting difference from attributions of “deservingness” for wealth or poverty</vt:lpstr>
      <vt:lpstr>Why do you think Trabion Shorters even had to write this?</vt:lpstr>
      <vt:lpstr>Political ramifications of deficit framing</vt:lpstr>
      <vt:lpstr>How generalizable is this?</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24</cp:revision>
  <dcterms:created xsi:type="dcterms:W3CDTF">2018-11-12T18:55:41Z</dcterms:created>
  <dcterms:modified xsi:type="dcterms:W3CDTF">2023-02-26T17:45:39Z</dcterms:modified>
</cp:coreProperties>
</file>